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Roboto"/>
      <p:regular r:id="rId38"/>
      <p:bold r:id="rId39"/>
      <p:italic r:id="rId40"/>
      <p:boldItalic r:id="rId41"/>
    </p:embeddedFont>
    <p:embeddedFont>
      <p:font typeface="Roboto Light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46" roundtripDataSignature="AMtx7mgFxP9IQbm69RThMgXR7O3TbiJ7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20" Type="http://schemas.openxmlformats.org/officeDocument/2006/relationships/slide" Target="slides/slide15.xml"/><Relationship Id="rId42" Type="http://schemas.openxmlformats.org/officeDocument/2006/relationships/font" Target="fonts/RobotoLight-regular.fntdata"/><Relationship Id="rId41" Type="http://schemas.openxmlformats.org/officeDocument/2006/relationships/font" Target="fonts/Roboto-boldItalic.fntdata"/><Relationship Id="rId22" Type="http://schemas.openxmlformats.org/officeDocument/2006/relationships/slide" Target="slides/slide17.xml"/><Relationship Id="rId44" Type="http://schemas.openxmlformats.org/officeDocument/2006/relationships/font" Target="fonts/RobotoLight-italic.fntdata"/><Relationship Id="rId21" Type="http://schemas.openxmlformats.org/officeDocument/2006/relationships/slide" Target="slides/slide16.xml"/><Relationship Id="rId43" Type="http://schemas.openxmlformats.org/officeDocument/2006/relationships/font" Target="fonts/RobotoLight-bold.fntdata"/><Relationship Id="rId24" Type="http://schemas.openxmlformats.org/officeDocument/2006/relationships/slide" Target="slides/slide19.xml"/><Relationship Id="rId46" Type="http://customschemas.google.com/relationships/presentationmetadata" Target="metadata"/><Relationship Id="rId23" Type="http://schemas.openxmlformats.org/officeDocument/2006/relationships/slide" Target="slides/slide18.xml"/><Relationship Id="rId45" Type="http://schemas.openxmlformats.org/officeDocument/2006/relationships/font" Target="fonts/RobotoLigh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bold.fntdata"/><Relationship Id="rId16" Type="http://schemas.openxmlformats.org/officeDocument/2006/relationships/slide" Target="slides/slide11.xml"/><Relationship Id="rId38" Type="http://schemas.openxmlformats.org/officeDocument/2006/relationships/font" Target="fonts/Robo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" name="Google Shape;2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d8065bb903_7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2d8065bb903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d8065bb903_7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2d8065bb903_7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d8065bb903_7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2d8065bb903_7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275fec4dc9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3275fec4dc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d8061457fd_0_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2d8061457fd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d8061457fd_0_1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2d8061457fd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d8061457fd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2d8061457f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275fec4dc9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3275fec4dc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275fec4dc9_1_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3275fec4dc9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275fec4dc9_1_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3275fec4dc9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2d8061457fd_0_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" name="Google Shape;27;g2d8061457fd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275fec4dc9_1_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3275fec4dc9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275fec4dc9_1_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3275fec4dc9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275fec4dc9_1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3275fec4dc9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275fec4dc9_1_1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3275fec4dc9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275fec4dc9_1_1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3275fec4dc9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275fec4dc9_1_1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3275fec4dc9_1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275fec4dc9_1_2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3275fec4dc9_1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275fec4dc9_1_1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3275fec4dc9_1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275fec4dc9_1_2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3275fec4dc9_1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" name="Google Shape;3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275fec4dc9_1_2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3275fec4dc9_1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275fec4dc9_1_2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3275fec4dc9_1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275fec4dc9_1_1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3275fec4dc9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2d8065bb903_5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g2d8065bb903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d8061457fd_0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g2d8061457f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d8061457fd_0_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g2d8061457f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d8061457fd_0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g2d8061457f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d8065bb903_4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g2d8065bb903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d8065bb903_4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2d8065bb903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">
  <p:cSld name="CUSTOM_1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9"/>
          <p:cNvSpPr txBox="1"/>
          <p:nvPr>
            <p:ph type="title"/>
          </p:nvPr>
        </p:nvSpPr>
        <p:spPr>
          <a:xfrm>
            <a:off x="616500" y="368825"/>
            <a:ext cx="648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" name="Google Shape;13;p29"/>
          <p:cNvSpPr txBox="1"/>
          <p:nvPr>
            <p:ph idx="1" type="body"/>
          </p:nvPr>
        </p:nvSpPr>
        <p:spPr>
          <a:xfrm>
            <a:off x="503750" y="1514750"/>
            <a:ext cx="7873200" cy="30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8"/>
          <p:cNvSpPr txBox="1"/>
          <p:nvPr>
            <p:ph type="ctrTitle"/>
          </p:nvPr>
        </p:nvSpPr>
        <p:spPr>
          <a:xfrm>
            <a:off x="616503" y="1125575"/>
            <a:ext cx="55149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16" name="Google Shape;1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">
  <p:cSld name="CUSTOM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/>
          <p:nvPr>
            <p:ph type="title"/>
          </p:nvPr>
        </p:nvSpPr>
        <p:spPr>
          <a:xfrm>
            <a:off x="616500" y="368825"/>
            <a:ext cx="648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1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7"/>
          <p:cNvSpPr txBox="1"/>
          <p:nvPr>
            <p:ph idx="1" type="body"/>
          </p:nvPr>
        </p:nvSpPr>
        <p:spPr>
          <a:xfrm>
            <a:off x="311700" y="1479200"/>
            <a:ext cx="8520600" cy="31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hyperlink" Target="http://drive.google.com/file/d/1r73FgR0fyQO0UA-N-LdePzSmLEZ2RmOZ/view" TargetMode="External"/><Relationship Id="rId5" Type="http://schemas.openxmlformats.org/officeDocument/2006/relationships/image" Target="../media/image2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hyperlink" Target="https://plataforma.keepcoding.io" TargetMode="External"/><Relationship Id="rId5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5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mailto:bt@keepcoding.io" TargetMode="External"/><Relationship Id="rId4" Type="http://schemas.openxmlformats.org/officeDocument/2006/relationships/hyperlink" Target="https://docs.google.com/forms/d/1rhM8dp5v-2hLJ7wdN-tHPOybvM5Ps8DbnKD_aIzkjI0/edit" TargetMode="External"/><Relationship Id="rId5" Type="http://schemas.openxmlformats.org/officeDocument/2006/relationships/hyperlink" Target="https://docs.google.com/forms/d/1rhM8dp5v-2hLJ7wdN-tHPOybvM5Ps8DbnKD_aIzkjI0/edit" TargetMode="External"/><Relationship Id="rId6" Type="http://schemas.openxmlformats.org/officeDocument/2006/relationships/hyperlink" Target="https://docs.google.com/forms/d/1rhM8dp5v-2hLJ7wdN-tHPOybvM5Ps8DbnKD_aIzkjI0/edit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"/>
          <p:cNvSpPr txBox="1"/>
          <p:nvPr/>
        </p:nvSpPr>
        <p:spPr>
          <a:xfrm>
            <a:off x="5743475" y="341975"/>
            <a:ext cx="3107100" cy="664800"/>
          </a:xfrm>
          <a:prstGeom prst="rect">
            <a:avLst/>
          </a:prstGeom>
          <a:solidFill>
            <a:srgbClr val="FF743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70"/>
              <a:buFont typeface="Roboto"/>
              <a:buNone/>
            </a:pPr>
            <a:r>
              <a:rPr b="1" lang="en-US" sz="3120">
                <a:solidFill>
                  <a:srgbClr val="1D1D30"/>
                </a:solidFill>
                <a:highlight>
                  <a:srgbClr val="FF743B"/>
                </a:highlight>
                <a:latin typeface="Roboto"/>
                <a:ea typeface="Roboto"/>
                <a:cs typeface="Roboto"/>
                <a:sym typeface="Roboto"/>
              </a:rPr>
              <a:t>            </a:t>
            </a:r>
            <a:r>
              <a:rPr b="1" lang="en-US" sz="3120">
                <a:solidFill>
                  <a:srgbClr val="1D1D30"/>
                </a:solidFill>
                <a:highlight>
                  <a:srgbClr val="FF743B"/>
                </a:highlight>
                <a:latin typeface="Roboto"/>
                <a:ea typeface="Roboto"/>
                <a:cs typeface="Roboto"/>
                <a:sym typeface="Roboto"/>
              </a:rPr>
              <a:t>KICK OFF</a:t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" name="Google Shape;23;p1"/>
          <p:cNvSpPr txBox="1"/>
          <p:nvPr/>
        </p:nvSpPr>
        <p:spPr>
          <a:xfrm>
            <a:off x="7509875" y="949375"/>
            <a:ext cx="1340700" cy="664800"/>
          </a:xfrm>
          <a:prstGeom prst="rect">
            <a:avLst/>
          </a:prstGeom>
          <a:solidFill>
            <a:srgbClr val="FF743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70"/>
              <a:buFont typeface="Roboto"/>
              <a:buNone/>
            </a:pPr>
            <a:r>
              <a:rPr b="1" i="0" lang="en-US" sz="3120" u="none" cap="none" strike="noStrike">
                <a:solidFill>
                  <a:srgbClr val="1D1D30"/>
                </a:solidFill>
                <a:highlight>
                  <a:srgbClr val="FF743B"/>
                </a:highlight>
                <a:latin typeface="Roboto"/>
                <a:ea typeface="Roboto"/>
                <a:cs typeface="Roboto"/>
                <a:sym typeface="Roboto"/>
              </a:rPr>
              <a:t>202</a:t>
            </a:r>
            <a:r>
              <a:rPr b="1" lang="en-US" sz="3120">
                <a:solidFill>
                  <a:srgbClr val="1D1D30"/>
                </a:solidFill>
                <a:highlight>
                  <a:srgbClr val="FF743B"/>
                </a:highlight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" name="Google Shape;24;p1"/>
          <p:cNvSpPr txBox="1"/>
          <p:nvPr>
            <p:ph idx="4294967295" type="title"/>
          </p:nvPr>
        </p:nvSpPr>
        <p:spPr>
          <a:xfrm>
            <a:off x="1475675" y="2285400"/>
            <a:ext cx="6034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720">
                <a:solidFill>
                  <a:srgbClr val="1D1D30"/>
                </a:solidFill>
                <a:highlight>
                  <a:srgbClr val="F6FE8C"/>
                </a:highlight>
              </a:rPr>
              <a:t>¡</a:t>
            </a:r>
            <a:r>
              <a:rPr lang="en-US" sz="3620">
                <a:solidFill>
                  <a:srgbClr val="1D1D30"/>
                </a:solidFill>
                <a:highlight>
                  <a:srgbClr val="F6FE8C"/>
                </a:highlight>
              </a:rPr>
              <a:t>BIENVENIDOS</a:t>
            </a:r>
            <a:r>
              <a:rPr lang="en-US" sz="2720">
                <a:solidFill>
                  <a:srgbClr val="1D1D30"/>
                </a:solidFill>
                <a:highlight>
                  <a:srgbClr val="F6FE8C"/>
                </a:highlight>
              </a:rPr>
              <a:t>!</a:t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120">
              <a:solidFill>
                <a:srgbClr val="1D1D30"/>
              </a:solidFill>
              <a:highlight>
                <a:srgbClr val="F6FE8C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1D30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d8065bb903_7_0"/>
          <p:cNvSpPr txBox="1"/>
          <p:nvPr>
            <p:ph type="title"/>
          </p:nvPr>
        </p:nvSpPr>
        <p:spPr>
          <a:xfrm>
            <a:off x="696000" y="730075"/>
            <a:ext cx="7009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720">
                <a:solidFill>
                  <a:srgbClr val="1D1D30"/>
                </a:solidFill>
                <a:highlight>
                  <a:srgbClr val="FF743B"/>
                </a:highlight>
              </a:rPr>
              <a:t>Acabo de empezar el Bootcamp…</a:t>
            </a:r>
            <a:endParaRPr sz="2720">
              <a:solidFill>
                <a:srgbClr val="1D1D30"/>
              </a:solidFill>
              <a:highlight>
                <a:srgbClr val="FF743B"/>
              </a:highlight>
            </a:endParaRPr>
          </a:p>
        </p:txBody>
      </p:sp>
      <p:pic>
        <p:nvPicPr>
          <p:cNvPr id="121" name="Google Shape;121;g2d8065bb903_7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5525" y="4439150"/>
            <a:ext cx="485775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2d8065bb903_7_0"/>
          <p:cNvSpPr txBox="1"/>
          <p:nvPr>
            <p:ph type="title"/>
          </p:nvPr>
        </p:nvSpPr>
        <p:spPr>
          <a:xfrm>
            <a:off x="803525" y="1149300"/>
            <a:ext cx="6034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solidFill>
                <a:srgbClr val="1D1D30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solidFill>
                <a:srgbClr val="1D1D30"/>
              </a:solidFill>
              <a:highlight>
                <a:schemeClr val="lt1"/>
              </a:highlight>
            </a:endParaRPr>
          </a:p>
        </p:txBody>
      </p:sp>
      <p:sp>
        <p:nvSpPr>
          <p:cNvPr id="123" name="Google Shape;123;g2d8065bb903_7_0"/>
          <p:cNvSpPr txBox="1"/>
          <p:nvPr/>
        </p:nvSpPr>
        <p:spPr>
          <a:xfrm>
            <a:off x="641000" y="2133375"/>
            <a:ext cx="7399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D1D30"/>
              </a:solidFill>
              <a:highlight>
                <a:srgbClr val="F6FE8C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6FE8C"/>
                </a:solidFill>
                <a:latin typeface="Roboto"/>
                <a:ea typeface="Roboto"/>
                <a:cs typeface="Roboto"/>
                <a:sym typeface="Roboto"/>
              </a:rPr>
              <a:t>¿Qué me toca hacer ahora?</a:t>
            </a:r>
            <a:endParaRPr b="1" sz="2800">
              <a:solidFill>
                <a:srgbClr val="F6FE8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1D30"/>
              </a:solidFill>
              <a:highlight>
                <a:srgbClr val="F6FE8C"/>
              </a:highlight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1D30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d8065bb903_7_7"/>
          <p:cNvSpPr txBox="1"/>
          <p:nvPr>
            <p:ph type="title"/>
          </p:nvPr>
        </p:nvSpPr>
        <p:spPr>
          <a:xfrm>
            <a:off x="696000" y="730075"/>
            <a:ext cx="7009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720">
                <a:solidFill>
                  <a:srgbClr val="1D1D30"/>
                </a:solidFill>
                <a:highlight>
                  <a:srgbClr val="FF743B"/>
                </a:highlight>
              </a:rPr>
              <a:t>Primer paso: LinkedIn</a:t>
            </a:r>
            <a:endParaRPr sz="2720">
              <a:solidFill>
                <a:srgbClr val="1D1D30"/>
              </a:solidFill>
              <a:highlight>
                <a:srgbClr val="FF743B"/>
              </a:highlight>
            </a:endParaRPr>
          </a:p>
        </p:txBody>
      </p:sp>
      <p:pic>
        <p:nvPicPr>
          <p:cNvPr id="129" name="Google Shape;129;g2d8065bb903_7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5525" y="4439150"/>
            <a:ext cx="485775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2d8065bb903_7_7"/>
          <p:cNvSpPr txBox="1"/>
          <p:nvPr>
            <p:ph type="title"/>
          </p:nvPr>
        </p:nvSpPr>
        <p:spPr>
          <a:xfrm>
            <a:off x="803525" y="1149300"/>
            <a:ext cx="6034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</p:txBody>
      </p:sp>
      <p:sp>
        <p:nvSpPr>
          <p:cNvPr id="131" name="Google Shape;131;g2d8065bb903_7_7"/>
          <p:cNvSpPr txBox="1"/>
          <p:nvPr/>
        </p:nvSpPr>
        <p:spPr>
          <a:xfrm>
            <a:off x="803525" y="1966325"/>
            <a:ext cx="7399800" cy="26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FE8C"/>
              </a:buClr>
              <a:buSzPts val="1200"/>
              <a:buFont typeface="Roboto Light"/>
              <a:buChar char="●"/>
            </a:pPr>
            <a:r>
              <a:rPr lang="en-US" sz="1200">
                <a:solidFill>
                  <a:srgbClr val="1D1D30"/>
                </a:solidFill>
                <a:highlight>
                  <a:srgbClr val="F6FE8C"/>
                </a:highlight>
                <a:latin typeface="Roboto Light"/>
                <a:ea typeface="Roboto Light"/>
                <a:cs typeface="Roboto Light"/>
                <a:sym typeface="Roboto Light"/>
              </a:rPr>
              <a:t>Optimiza tu presencia en LinkedIn </a:t>
            </a:r>
            <a:r>
              <a:rPr lang="en-US" sz="1200">
                <a:solidFill>
                  <a:srgbClr val="F6FE8C"/>
                </a:solidFill>
                <a:latin typeface="Roboto Light"/>
                <a:ea typeface="Roboto Light"/>
                <a:cs typeface="Roboto Light"/>
                <a:sym typeface="Roboto Light"/>
              </a:rPr>
              <a:t>para impulsar tu éxito en el mercado laboral del sector IT. </a:t>
            </a:r>
            <a:endParaRPr sz="1200">
              <a:solidFill>
                <a:srgbClr val="F6FE8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D1D30"/>
              </a:solidFill>
              <a:highlight>
                <a:srgbClr val="F6FE8C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FE8C"/>
              </a:buClr>
              <a:buSzPts val="1200"/>
              <a:buFont typeface="Roboto Light"/>
              <a:buChar char="●"/>
            </a:pPr>
            <a:r>
              <a:rPr lang="en-US" sz="1200">
                <a:solidFill>
                  <a:srgbClr val="F6FE8C"/>
                </a:solidFill>
                <a:latin typeface="Roboto Light"/>
                <a:ea typeface="Roboto Light"/>
                <a:cs typeface="Roboto Light"/>
                <a:sym typeface="Roboto Light"/>
              </a:rPr>
              <a:t>Un perfil sólido no solo facilita cambios de trabajo, sino que también </a:t>
            </a:r>
            <a:r>
              <a:rPr lang="en-US" sz="1200">
                <a:solidFill>
                  <a:srgbClr val="1D1D30"/>
                </a:solidFill>
                <a:highlight>
                  <a:srgbClr val="F6FE8C"/>
                </a:highlight>
                <a:latin typeface="Roboto Light"/>
                <a:ea typeface="Roboto Light"/>
                <a:cs typeface="Roboto Light"/>
                <a:sym typeface="Roboto Light"/>
              </a:rPr>
              <a:t>promueve conexiones, </a:t>
            </a:r>
            <a:r>
              <a:rPr lang="en-US" sz="1200">
                <a:solidFill>
                  <a:srgbClr val="F6FE8C"/>
                </a:solidFill>
                <a:latin typeface="Roboto Light"/>
                <a:ea typeface="Roboto Light"/>
                <a:cs typeface="Roboto Light"/>
                <a:sym typeface="Roboto Light"/>
              </a:rPr>
              <a:t>aprendizaje continuo, descubrimiento de comunidades y desarrollo profesional.</a:t>
            </a:r>
            <a:endParaRPr sz="1200">
              <a:solidFill>
                <a:srgbClr val="F6FE8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D1D30"/>
              </a:solidFill>
              <a:highlight>
                <a:srgbClr val="F6FE8C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FE8C"/>
              </a:buClr>
              <a:buSzPts val="1200"/>
              <a:buFont typeface="Roboto Light"/>
              <a:buChar char="●"/>
            </a:pPr>
            <a:r>
              <a:rPr lang="en-US" sz="1200">
                <a:solidFill>
                  <a:srgbClr val="1D1D30"/>
                </a:solidFill>
                <a:highlight>
                  <a:srgbClr val="F6FE8C"/>
                </a:highlight>
                <a:latin typeface="Roboto Light"/>
                <a:ea typeface="Roboto Light"/>
                <a:cs typeface="Roboto Light"/>
                <a:sym typeface="Roboto Light"/>
              </a:rPr>
              <a:t>¡Aunque no busques empleo, contáctanos para pulir tu perfil!</a:t>
            </a:r>
            <a:endParaRPr sz="1200">
              <a:solidFill>
                <a:srgbClr val="1D1D30"/>
              </a:solidFill>
              <a:highlight>
                <a:srgbClr val="F6FE8C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D1D30"/>
              </a:solidFill>
              <a:highlight>
                <a:srgbClr val="F6FE8C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D1D30"/>
                </a:solidFill>
                <a:highlight>
                  <a:srgbClr val="F6FE8C"/>
                </a:highlight>
                <a:latin typeface="Roboto Light"/>
                <a:ea typeface="Roboto Light"/>
                <a:cs typeface="Roboto Light"/>
                <a:sym typeface="Roboto Light"/>
              </a:rPr>
              <a:t>	</a:t>
            </a:r>
            <a:r>
              <a:rPr b="1" lang="en-US" sz="1600" u="sng">
                <a:solidFill>
                  <a:srgbClr val="F6FE8C"/>
                </a:solidFill>
                <a:latin typeface="Roboto"/>
                <a:ea typeface="Roboto"/>
                <a:cs typeface="Roboto"/>
                <a:sym typeface="Roboto"/>
              </a:rPr>
              <a:t>¡Comparte tu perfil de LinkedIn en el chat para comenzar a construir una red de contactos!</a:t>
            </a:r>
            <a:endParaRPr b="1" sz="1600" u="sng">
              <a:solidFill>
                <a:srgbClr val="F6FE8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D1D30"/>
              </a:solidFill>
              <a:highlight>
                <a:srgbClr val="F6FE8C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1D30"/>
              </a:solidFill>
              <a:highlight>
                <a:srgbClr val="F6FE8C"/>
              </a:highlight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2" name="Google Shape;132;g2d8065bb903_7_7"/>
          <p:cNvSpPr txBox="1"/>
          <p:nvPr/>
        </p:nvSpPr>
        <p:spPr>
          <a:xfrm>
            <a:off x="921750" y="1550825"/>
            <a:ext cx="7399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1D1D30"/>
                </a:solidFill>
                <a:highlight>
                  <a:srgbClr val="F6FE8C"/>
                </a:highlight>
                <a:latin typeface="Roboto"/>
                <a:ea typeface="Roboto"/>
                <a:cs typeface="Roboto"/>
                <a:sym typeface="Roboto"/>
              </a:rPr>
              <a:t>¡Empecemos hoy mismo!</a:t>
            </a:r>
            <a:endParaRPr b="1" sz="1700">
              <a:solidFill>
                <a:srgbClr val="1D1D30"/>
              </a:solidFill>
              <a:highlight>
                <a:srgbClr val="F6FE8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1D30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d8065bb903_7_15"/>
          <p:cNvSpPr txBox="1"/>
          <p:nvPr>
            <p:ph type="title"/>
          </p:nvPr>
        </p:nvSpPr>
        <p:spPr>
          <a:xfrm>
            <a:off x="696000" y="730075"/>
            <a:ext cx="7009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720">
                <a:solidFill>
                  <a:srgbClr val="1D1D30"/>
                </a:solidFill>
                <a:highlight>
                  <a:srgbClr val="FF743B"/>
                </a:highlight>
              </a:rPr>
              <a:t>Importante: ¿Opcional vs. Obligatorio?</a:t>
            </a:r>
            <a:endParaRPr sz="2720">
              <a:solidFill>
                <a:srgbClr val="1D1D30"/>
              </a:solidFill>
              <a:highlight>
                <a:srgbClr val="FF743B"/>
              </a:highlight>
            </a:endParaRPr>
          </a:p>
        </p:txBody>
      </p:sp>
      <p:pic>
        <p:nvPicPr>
          <p:cNvPr id="138" name="Google Shape;138;g2d8065bb903_7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5525" y="4439150"/>
            <a:ext cx="485775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2d8065bb903_7_15"/>
          <p:cNvSpPr txBox="1"/>
          <p:nvPr>
            <p:ph type="title"/>
          </p:nvPr>
        </p:nvSpPr>
        <p:spPr>
          <a:xfrm>
            <a:off x="803525" y="1149300"/>
            <a:ext cx="6034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</p:txBody>
      </p:sp>
      <p:sp>
        <p:nvSpPr>
          <p:cNvPr id="140" name="Google Shape;140;g2d8065bb903_7_15"/>
          <p:cNvSpPr txBox="1"/>
          <p:nvPr/>
        </p:nvSpPr>
        <p:spPr>
          <a:xfrm>
            <a:off x="803525" y="1966325"/>
            <a:ext cx="7399800" cy="25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6FE8C"/>
                </a:solidFill>
                <a:latin typeface="Roboto Light"/>
                <a:ea typeface="Roboto Light"/>
                <a:cs typeface="Roboto Light"/>
                <a:sym typeface="Roboto Light"/>
              </a:rPr>
              <a:t>Es esencial </a:t>
            </a:r>
            <a:r>
              <a:rPr lang="en-US" sz="1200">
                <a:solidFill>
                  <a:srgbClr val="1D1D30"/>
                </a:solidFill>
                <a:highlight>
                  <a:srgbClr val="F6FE8C"/>
                </a:highlight>
                <a:latin typeface="Roboto Light"/>
                <a:ea typeface="Roboto Light"/>
                <a:cs typeface="Roboto Light"/>
                <a:sym typeface="Roboto Light"/>
              </a:rPr>
              <a:t>colaborar estrechamente con la Bolsa de Talento </a:t>
            </a:r>
            <a:r>
              <a:rPr lang="en-US" sz="1200">
                <a:solidFill>
                  <a:srgbClr val="F6FE8C"/>
                </a:solidFill>
                <a:latin typeface="Roboto Light"/>
                <a:ea typeface="Roboto Light"/>
                <a:cs typeface="Roboto Light"/>
                <a:sym typeface="Roboto Light"/>
              </a:rPr>
              <a:t>para alcanzar más rápidamente </a:t>
            </a:r>
            <a:r>
              <a:rPr lang="en-US" sz="1200">
                <a:solidFill>
                  <a:srgbClr val="1D1D30"/>
                </a:solidFill>
                <a:highlight>
                  <a:srgbClr val="F6FE8C"/>
                </a:highlight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-US" sz="1600">
                <a:solidFill>
                  <a:srgbClr val="1D1D30"/>
                </a:solidFill>
                <a:highlight>
                  <a:srgbClr val="F6FE8C"/>
                </a:highlight>
                <a:latin typeface="Roboto Light"/>
                <a:ea typeface="Roboto Light"/>
                <a:cs typeface="Roboto Light"/>
                <a:sym typeface="Roboto Light"/>
              </a:rPr>
              <a:t>tus metas. </a:t>
            </a:r>
            <a:endParaRPr sz="1600">
              <a:solidFill>
                <a:srgbClr val="1D1D30"/>
              </a:solidFill>
              <a:highlight>
                <a:srgbClr val="F6FE8C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D1D30"/>
              </a:solidFill>
              <a:highlight>
                <a:srgbClr val="F6FE8C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FE8C"/>
              </a:buClr>
              <a:buSzPts val="1200"/>
              <a:buFont typeface="Roboto Light"/>
              <a:buChar char="●"/>
            </a:pPr>
            <a:r>
              <a:rPr lang="en-US" sz="1200">
                <a:solidFill>
                  <a:srgbClr val="F6FE8C"/>
                </a:solidFill>
                <a:latin typeface="Roboto Light"/>
                <a:ea typeface="Roboto Light"/>
                <a:cs typeface="Roboto Light"/>
                <a:sym typeface="Roboto Light"/>
              </a:rPr>
              <a:t>Si eres </a:t>
            </a:r>
            <a:r>
              <a:rPr lang="en-US" sz="1200">
                <a:solidFill>
                  <a:srgbClr val="1D1D30"/>
                </a:solidFill>
                <a:highlight>
                  <a:srgbClr val="F6FE8C"/>
                </a:highlight>
                <a:latin typeface="Roboto Light"/>
                <a:ea typeface="Roboto Light"/>
                <a:cs typeface="Roboto Light"/>
                <a:sym typeface="Roboto Light"/>
              </a:rPr>
              <a:t>alumno con contrato ISA, es obligatorio </a:t>
            </a:r>
            <a:r>
              <a:rPr lang="en-US" sz="1200">
                <a:solidFill>
                  <a:srgbClr val="F6FE8C"/>
                </a:solidFill>
                <a:latin typeface="Roboto Light"/>
                <a:ea typeface="Roboto Light"/>
                <a:cs typeface="Roboto Light"/>
                <a:sym typeface="Roboto Light"/>
              </a:rPr>
              <a:t>mantener contacto y responder a nuestros intentos de comunicación. </a:t>
            </a:r>
            <a:endParaRPr sz="1200">
              <a:solidFill>
                <a:srgbClr val="F6FE8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FE8C"/>
              </a:buClr>
              <a:buSzPts val="1200"/>
              <a:buFont typeface="Roboto Light"/>
              <a:buChar char="●"/>
            </a:pPr>
            <a:r>
              <a:rPr lang="en-US" sz="1200">
                <a:solidFill>
                  <a:srgbClr val="F6FE8C"/>
                </a:solidFill>
                <a:latin typeface="Roboto Light"/>
                <a:ea typeface="Roboto Light"/>
                <a:cs typeface="Roboto Light"/>
                <a:sym typeface="Roboto Light"/>
              </a:rPr>
              <a:t>Para aquellos que</a:t>
            </a:r>
            <a:r>
              <a:rPr lang="en-US" sz="1200">
                <a:solidFill>
                  <a:srgbClr val="1D1D30"/>
                </a:solidFill>
                <a:highlight>
                  <a:srgbClr val="F6FE8C"/>
                </a:highlight>
                <a:latin typeface="Roboto Light"/>
                <a:ea typeface="Roboto Light"/>
                <a:cs typeface="Roboto Light"/>
                <a:sym typeface="Roboto Light"/>
              </a:rPr>
              <a:t> no son alumnos ISA, aunque no es obligatorio, es altamente recomendable, </a:t>
            </a:r>
            <a:r>
              <a:rPr lang="en-US" sz="1200">
                <a:solidFill>
                  <a:srgbClr val="F6FE8C"/>
                </a:solidFill>
                <a:latin typeface="Roboto Light"/>
                <a:ea typeface="Roboto Light"/>
                <a:cs typeface="Roboto Light"/>
                <a:sym typeface="Roboto Light"/>
              </a:rPr>
              <a:t>y nos complacerá acompañarte desde el principio. </a:t>
            </a:r>
            <a:endParaRPr sz="1200">
              <a:solidFill>
                <a:srgbClr val="F6FE8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D1D30"/>
              </a:solidFill>
              <a:highlight>
                <a:srgbClr val="F6FE8C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6FE8C"/>
                </a:solidFill>
                <a:latin typeface="Roboto Light"/>
                <a:ea typeface="Roboto Light"/>
                <a:cs typeface="Roboto Light"/>
                <a:sym typeface="Roboto Light"/>
              </a:rPr>
              <a:t>En ambos casos, ¡contáctanos para comenzar el proceso!</a:t>
            </a:r>
            <a:endParaRPr sz="1200">
              <a:solidFill>
                <a:srgbClr val="F6FE8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D1D30"/>
              </a:solidFill>
              <a:highlight>
                <a:srgbClr val="F6FE8C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D1D30"/>
              </a:solidFill>
              <a:highlight>
                <a:srgbClr val="F6FE8C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1D30"/>
              </a:solidFill>
              <a:highlight>
                <a:srgbClr val="F6FE8C"/>
              </a:highlight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1D30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275fec4dc9_0_6"/>
          <p:cNvSpPr txBox="1"/>
          <p:nvPr>
            <p:ph type="title"/>
          </p:nvPr>
        </p:nvSpPr>
        <p:spPr>
          <a:xfrm>
            <a:off x="696000" y="730075"/>
            <a:ext cx="7009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720">
                <a:solidFill>
                  <a:srgbClr val="1D1D30"/>
                </a:solidFill>
                <a:highlight>
                  <a:srgbClr val="FF743B"/>
                </a:highlight>
              </a:rPr>
              <a:t>Contacto</a:t>
            </a:r>
            <a:endParaRPr sz="2720">
              <a:solidFill>
                <a:srgbClr val="1D1D30"/>
              </a:solidFill>
              <a:highlight>
                <a:srgbClr val="FF743B"/>
              </a:highlight>
            </a:endParaRPr>
          </a:p>
        </p:txBody>
      </p:sp>
      <p:pic>
        <p:nvPicPr>
          <p:cNvPr id="146" name="Google Shape;146;g3275fec4dc9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5525" y="4439150"/>
            <a:ext cx="485775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3275fec4dc9_0_6"/>
          <p:cNvSpPr txBox="1"/>
          <p:nvPr>
            <p:ph type="title"/>
          </p:nvPr>
        </p:nvSpPr>
        <p:spPr>
          <a:xfrm>
            <a:off x="803525" y="1149300"/>
            <a:ext cx="6034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</p:txBody>
      </p:sp>
      <p:sp>
        <p:nvSpPr>
          <p:cNvPr id="148" name="Google Shape;148;g3275fec4dc9_0_6"/>
          <p:cNvSpPr txBox="1"/>
          <p:nvPr/>
        </p:nvSpPr>
        <p:spPr>
          <a:xfrm>
            <a:off x="803525" y="1966325"/>
            <a:ext cx="7399800" cy="15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rgbClr val="F6FE8C"/>
                </a:solidFill>
                <a:latin typeface="Roboto"/>
                <a:ea typeface="Roboto"/>
                <a:cs typeface="Roboto"/>
                <a:sym typeface="Roboto"/>
              </a:rPr>
              <a:t>bt@keepcoding.io</a:t>
            </a:r>
            <a:endParaRPr b="1" sz="3900">
              <a:solidFill>
                <a:srgbClr val="F6FE8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D1D30"/>
              </a:solidFill>
              <a:highlight>
                <a:srgbClr val="F6FE8C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D1D30"/>
              </a:solidFill>
              <a:highlight>
                <a:srgbClr val="F6FE8C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1D30"/>
              </a:solidFill>
              <a:highlight>
                <a:srgbClr val="F6FE8C"/>
              </a:highlight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1D30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d8061457fd_0_110"/>
          <p:cNvSpPr txBox="1"/>
          <p:nvPr>
            <p:ph type="title"/>
          </p:nvPr>
        </p:nvSpPr>
        <p:spPr>
          <a:xfrm>
            <a:off x="696000" y="730075"/>
            <a:ext cx="565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720">
                <a:solidFill>
                  <a:srgbClr val="1D1D30"/>
                </a:solidFill>
                <a:highlight>
                  <a:srgbClr val="FF743B"/>
                </a:highlight>
              </a:rPr>
              <a:t>Fernando Rodríguez</a:t>
            </a:r>
            <a:endParaRPr sz="2720">
              <a:solidFill>
                <a:srgbClr val="1D1D30"/>
              </a:solidFill>
              <a:highlight>
                <a:srgbClr val="FF743B"/>
              </a:highlight>
            </a:endParaRPr>
          </a:p>
        </p:txBody>
      </p:sp>
      <p:sp>
        <p:nvSpPr>
          <p:cNvPr id="154" name="Google Shape;154;g2d8061457fd_0_110"/>
          <p:cNvSpPr txBox="1"/>
          <p:nvPr/>
        </p:nvSpPr>
        <p:spPr>
          <a:xfrm>
            <a:off x="1438500" y="2462300"/>
            <a:ext cx="6267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g2d8061457fd_0_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5525" y="4439150"/>
            <a:ext cx="485775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2d8061457fd_0_110"/>
          <p:cNvSpPr txBox="1"/>
          <p:nvPr>
            <p:ph type="title"/>
          </p:nvPr>
        </p:nvSpPr>
        <p:spPr>
          <a:xfrm>
            <a:off x="803525" y="1149300"/>
            <a:ext cx="6034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720">
                <a:solidFill>
                  <a:srgbClr val="1D1D30"/>
                </a:solidFill>
                <a:highlight>
                  <a:srgbClr val="F6FE8C"/>
                </a:highlight>
              </a:rPr>
              <a:t>CLO de KeepCoding</a:t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</p:txBody>
      </p:sp>
      <p:pic>
        <p:nvPicPr>
          <p:cNvPr id="157" name="Google Shape;157;g2d8061457fd_0_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8275" y="1094275"/>
            <a:ext cx="3960776" cy="396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1D30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d8061457fd_0_124"/>
          <p:cNvSpPr txBox="1"/>
          <p:nvPr/>
        </p:nvSpPr>
        <p:spPr>
          <a:xfrm>
            <a:off x="1438500" y="2462300"/>
            <a:ext cx="6267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g2d8061457fd_0_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5525" y="4439150"/>
            <a:ext cx="48577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2d8061457fd_0_124" title="Viaje del heroe fernando 2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8233126" cy="4631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1D30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d8061457fd_0_1"/>
          <p:cNvSpPr txBox="1"/>
          <p:nvPr>
            <p:ph type="title"/>
          </p:nvPr>
        </p:nvSpPr>
        <p:spPr>
          <a:xfrm>
            <a:off x="696000" y="730075"/>
            <a:ext cx="565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720">
                <a:solidFill>
                  <a:srgbClr val="1D1D30"/>
                </a:solidFill>
                <a:highlight>
                  <a:srgbClr val="FF743B"/>
                </a:highlight>
              </a:rPr>
              <a:t>Elsa Fernández</a:t>
            </a:r>
            <a:endParaRPr sz="2720">
              <a:solidFill>
                <a:srgbClr val="1D1D30"/>
              </a:solidFill>
              <a:highlight>
                <a:srgbClr val="FF743B"/>
              </a:highlight>
            </a:endParaRPr>
          </a:p>
        </p:txBody>
      </p:sp>
      <p:sp>
        <p:nvSpPr>
          <p:cNvPr id="170" name="Google Shape;170;g2d8061457fd_0_1"/>
          <p:cNvSpPr txBox="1"/>
          <p:nvPr/>
        </p:nvSpPr>
        <p:spPr>
          <a:xfrm>
            <a:off x="1438500" y="2462300"/>
            <a:ext cx="6267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g2d8061457fd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5525" y="4439150"/>
            <a:ext cx="485775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2d8061457fd_0_1"/>
          <p:cNvSpPr txBox="1"/>
          <p:nvPr>
            <p:ph type="title"/>
          </p:nvPr>
        </p:nvSpPr>
        <p:spPr>
          <a:xfrm>
            <a:off x="803525" y="1149300"/>
            <a:ext cx="6034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720">
                <a:solidFill>
                  <a:srgbClr val="1D1D30"/>
                </a:solidFill>
                <a:highlight>
                  <a:srgbClr val="F6FE8C"/>
                </a:highlight>
              </a:rPr>
              <a:t>Coordinadora Académica</a:t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</p:txBody>
      </p:sp>
      <p:pic>
        <p:nvPicPr>
          <p:cNvPr id="173" name="Google Shape;173;g2d8061457fd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9600" y="1076503"/>
            <a:ext cx="4067000" cy="40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1D30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275fec4dc9_1_0"/>
          <p:cNvSpPr txBox="1"/>
          <p:nvPr/>
        </p:nvSpPr>
        <p:spPr>
          <a:xfrm>
            <a:off x="1438500" y="2462300"/>
            <a:ext cx="6267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g3275fec4dc9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5525" y="4439150"/>
            <a:ext cx="485775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3275fec4dc9_1_0"/>
          <p:cNvSpPr txBox="1"/>
          <p:nvPr>
            <p:ph type="title"/>
          </p:nvPr>
        </p:nvSpPr>
        <p:spPr>
          <a:xfrm>
            <a:off x="443100" y="420950"/>
            <a:ext cx="6034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720">
                <a:solidFill>
                  <a:srgbClr val="1D1D30"/>
                </a:solidFill>
                <a:highlight>
                  <a:srgbClr val="F6FE8C"/>
                </a:highlight>
              </a:rPr>
              <a:t>Desarrollo de las clases</a:t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</p:txBody>
      </p:sp>
      <p:sp>
        <p:nvSpPr>
          <p:cNvPr id="181" name="Google Shape;181;g3275fec4dc9_1_0"/>
          <p:cNvSpPr txBox="1"/>
          <p:nvPr/>
        </p:nvSpPr>
        <p:spPr>
          <a:xfrm>
            <a:off x="578150" y="1088800"/>
            <a:ext cx="3867000" cy="3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b="1" lang="en-US" sz="132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MÓDULOS:</a:t>
            </a:r>
            <a:endParaRPr sz="132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242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20"/>
              <a:buFont typeface="Roboto"/>
              <a:buChar char="●"/>
            </a:pPr>
            <a:r>
              <a:rPr lang="en-US" sz="132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Clases en directo, en Remoto, vía herramienta videoconferencia. 4 horas. </a:t>
            </a:r>
            <a:endParaRPr sz="132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242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20"/>
              <a:buFont typeface="Roboto"/>
              <a:buChar char="●"/>
            </a:pPr>
            <a:r>
              <a:rPr lang="en-US" sz="132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Horario 19:00 a 23:00 (hora Madrid)</a:t>
            </a:r>
            <a:endParaRPr b="1" sz="132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242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20"/>
              <a:buFont typeface="Roboto"/>
              <a:buChar char="●"/>
            </a:pPr>
            <a:r>
              <a:rPr b="1" lang="en-US" sz="132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Clases en diferido</a:t>
            </a:r>
            <a:r>
              <a:rPr lang="en-US" sz="132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 través de la plataforma.</a:t>
            </a:r>
            <a:endParaRPr sz="132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242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20"/>
              <a:buFont typeface="Roboto"/>
              <a:buChar char="●"/>
            </a:pPr>
            <a:r>
              <a:rPr b="1" lang="en-US" sz="132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Asistencia:</a:t>
            </a:r>
            <a:r>
              <a:rPr lang="en-US" sz="132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La asistencia a las clases no es obligatoria pero sí altamente recomendada. Si no vas a asistir avísanos. </a:t>
            </a:r>
            <a:endParaRPr sz="132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242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20"/>
              <a:buFont typeface="Roboto"/>
              <a:buChar char="●"/>
            </a:pPr>
            <a:r>
              <a:rPr b="1" lang="en-US" sz="132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Duración </a:t>
            </a:r>
            <a:r>
              <a:rPr lang="en-US" sz="132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1" lang="en-US" sz="132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-US" sz="132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 semanas de duración.</a:t>
            </a:r>
            <a:endParaRPr sz="132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242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20"/>
              <a:buFont typeface="Roboto"/>
              <a:buChar char="●"/>
            </a:pPr>
            <a:r>
              <a:rPr lang="en-US" sz="132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* Periodo de Asimilación 1 semana</a:t>
            </a:r>
            <a:endParaRPr sz="132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242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20"/>
              <a:buFont typeface="Roboto"/>
              <a:buChar char="●"/>
            </a:pPr>
            <a:r>
              <a:rPr lang="en-US" sz="132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*Ejercicio Práctico: entrega domingo, hora límite 23:30h (hora Madrid), vía: 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4478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Arial"/>
              <a:buNone/>
            </a:pPr>
            <a:r>
              <a:rPr b="1" lang="en-U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Formulario Entrega de prácticas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242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20"/>
              <a:buFont typeface="Roboto"/>
              <a:buChar char="●"/>
            </a:pPr>
            <a:r>
              <a:rPr b="1" lang="en-US" sz="132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Encuestas post módulo:</a:t>
            </a:r>
            <a:r>
              <a:rPr lang="en-US" sz="132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para seguir mejorando. Es obligatoria.</a:t>
            </a:r>
            <a:endParaRPr b="1" sz="132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g3275fec4dc9_1_0"/>
          <p:cNvSpPr txBox="1"/>
          <p:nvPr/>
        </p:nvSpPr>
        <p:spPr>
          <a:xfrm>
            <a:off x="5113425" y="1254000"/>
            <a:ext cx="3536700" cy="3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32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Dudas:</a:t>
            </a:r>
            <a:endParaRPr b="1" sz="132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242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20"/>
              <a:buFont typeface="Roboto"/>
              <a:buChar char="●"/>
            </a:pPr>
            <a:r>
              <a:rPr lang="en-US" sz="132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 directo, durante las clases</a:t>
            </a:r>
            <a:endParaRPr sz="132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242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20"/>
              <a:buFont typeface="Roboto"/>
              <a:buChar char="●"/>
            </a:pPr>
            <a:r>
              <a:rPr lang="en-US" sz="132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 herramienta de chat fuera de horario de clase</a:t>
            </a:r>
            <a:endParaRPr sz="132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242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20"/>
              <a:buFont typeface="Roboto"/>
              <a:buChar char="●"/>
            </a:pPr>
            <a:r>
              <a:rPr lang="en-US" sz="132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Grokk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242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20"/>
              <a:buFont typeface="Roboto"/>
              <a:buChar char="●"/>
            </a:pPr>
            <a:r>
              <a:rPr lang="en-US" sz="132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Llámalo en los canales públicos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2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2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3" name="Google Shape;183;g3275fec4dc9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1831" y="3029772"/>
            <a:ext cx="2172003" cy="514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1D30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275fec4dc9_1_101"/>
          <p:cNvSpPr txBox="1"/>
          <p:nvPr/>
        </p:nvSpPr>
        <p:spPr>
          <a:xfrm>
            <a:off x="1438500" y="2462300"/>
            <a:ext cx="6267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g3275fec4dc9_1_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5525" y="4439150"/>
            <a:ext cx="485775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3275fec4dc9_1_101"/>
          <p:cNvSpPr txBox="1"/>
          <p:nvPr>
            <p:ph type="title"/>
          </p:nvPr>
        </p:nvSpPr>
        <p:spPr>
          <a:xfrm>
            <a:off x="443100" y="420950"/>
            <a:ext cx="6034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720">
                <a:solidFill>
                  <a:srgbClr val="1D1D30"/>
                </a:solidFill>
                <a:highlight>
                  <a:srgbClr val="F6FE8C"/>
                </a:highlight>
              </a:rPr>
              <a:t>Recursos disponibles</a:t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</p:txBody>
      </p:sp>
      <p:pic>
        <p:nvPicPr>
          <p:cNvPr id="191" name="Google Shape;191;g3275fec4dc9_1_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50" y="951700"/>
            <a:ext cx="7155125" cy="3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3275fec4dc9_1_101"/>
          <p:cNvSpPr/>
          <p:nvPr/>
        </p:nvSpPr>
        <p:spPr>
          <a:xfrm>
            <a:off x="6592700" y="750875"/>
            <a:ext cx="1509300" cy="8184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1D30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275fec4dc9_1_61"/>
          <p:cNvSpPr txBox="1"/>
          <p:nvPr/>
        </p:nvSpPr>
        <p:spPr>
          <a:xfrm>
            <a:off x="1438500" y="2462300"/>
            <a:ext cx="6267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g3275fec4dc9_1_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5525" y="4439150"/>
            <a:ext cx="485775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3275fec4dc9_1_61"/>
          <p:cNvSpPr txBox="1"/>
          <p:nvPr>
            <p:ph type="title"/>
          </p:nvPr>
        </p:nvSpPr>
        <p:spPr>
          <a:xfrm>
            <a:off x="443100" y="420950"/>
            <a:ext cx="6034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720">
                <a:solidFill>
                  <a:srgbClr val="1D1D30"/>
                </a:solidFill>
                <a:highlight>
                  <a:srgbClr val="F6FE8C"/>
                </a:highlight>
              </a:rPr>
              <a:t>Recursos disponibles</a:t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</p:txBody>
      </p:sp>
      <p:sp>
        <p:nvSpPr>
          <p:cNvPr id="200" name="Google Shape;200;g3275fec4dc9_1_61"/>
          <p:cNvSpPr txBox="1"/>
          <p:nvPr/>
        </p:nvSpPr>
        <p:spPr>
          <a:xfrm>
            <a:off x="578150" y="1088800"/>
            <a:ext cx="2943600" cy="3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4"/>
              <a:buFont typeface="Arial"/>
              <a:buNone/>
            </a:pPr>
            <a:r>
              <a:rPr b="1" lang="en-US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PLATAFORMA KEEPCODING</a:t>
            </a:r>
            <a:r>
              <a:rPr b="1"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4"/>
              <a:buFont typeface="Arial"/>
              <a:buNone/>
            </a:pPr>
            <a:r>
              <a:t/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221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b="1"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Clases grabadas:</a:t>
            </a:r>
            <a:r>
              <a:rPr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disponibles hasta 2 años después de la fecha de entrega y presentación de la práctica final.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221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b="1"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Cursos Online: </a:t>
            </a:r>
            <a:r>
              <a:rPr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disponibles hasta 12 meses después de la fecha de entrega y presentación de la práctica final.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1" name="Google Shape;201;g3275fec4dc9_1_61"/>
          <p:cNvPicPr preferRelativeResize="0"/>
          <p:nvPr/>
        </p:nvPicPr>
        <p:blipFill rotWithShape="1">
          <a:blip r:embed="rId5">
            <a:alphaModFix/>
          </a:blip>
          <a:srcRect b="0" l="0" r="70536" t="0"/>
          <a:stretch/>
        </p:blipFill>
        <p:spPr>
          <a:xfrm>
            <a:off x="4318907" y="368825"/>
            <a:ext cx="2694215" cy="41985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2" name="Google Shape;202;g3275fec4dc9_1_61"/>
          <p:cNvGrpSpPr/>
          <p:nvPr/>
        </p:nvGrpSpPr>
        <p:grpSpPr>
          <a:xfrm>
            <a:off x="6733324" y="1465489"/>
            <a:ext cx="2253344" cy="2212523"/>
            <a:chOff x="6733324" y="1465489"/>
            <a:chExt cx="2253344" cy="2212523"/>
          </a:xfrm>
        </p:grpSpPr>
        <p:pic>
          <p:nvPicPr>
            <p:cNvPr id="203" name="Google Shape;203;g3275fec4dc9_1_61"/>
            <p:cNvPicPr preferRelativeResize="0"/>
            <p:nvPr/>
          </p:nvPicPr>
          <p:blipFill rotWithShape="1">
            <a:blip r:embed="rId5">
              <a:alphaModFix/>
            </a:blip>
            <a:srcRect b="24915" l="57677" r="17679" t="22386"/>
            <a:stretch/>
          </p:blipFill>
          <p:spPr>
            <a:xfrm>
              <a:off x="6733324" y="1465489"/>
              <a:ext cx="2253344" cy="22125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" name="Google Shape;204;g3275fec4dc9_1_61"/>
            <p:cNvSpPr txBox="1"/>
            <p:nvPr/>
          </p:nvSpPr>
          <p:spPr>
            <a:xfrm>
              <a:off x="7013125" y="1539300"/>
              <a:ext cx="1171500" cy="300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FECHA</a:t>
              </a:r>
              <a:endPara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g3275fec4dc9_1_61"/>
            <p:cNvSpPr txBox="1"/>
            <p:nvPr/>
          </p:nvSpPr>
          <p:spPr>
            <a:xfrm>
              <a:off x="6946800" y="2074625"/>
              <a:ext cx="1826400" cy="425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KICKOFF</a:t>
              </a:r>
              <a:endPara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1D30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2d8061457fd_0_101"/>
          <p:cNvSpPr txBox="1"/>
          <p:nvPr>
            <p:ph type="title"/>
          </p:nvPr>
        </p:nvSpPr>
        <p:spPr>
          <a:xfrm>
            <a:off x="696000" y="730075"/>
            <a:ext cx="565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720">
                <a:solidFill>
                  <a:srgbClr val="1D1D30"/>
                </a:solidFill>
                <a:highlight>
                  <a:srgbClr val="FF743B"/>
                </a:highlight>
              </a:rPr>
              <a:t>Irene Ortiz</a:t>
            </a:r>
            <a:endParaRPr sz="2720">
              <a:solidFill>
                <a:srgbClr val="1D1D30"/>
              </a:solidFill>
              <a:highlight>
                <a:srgbClr val="FF743B"/>
              </a:highlight>
            </a:endParaRPr>
          </a:p>
        </p:txBody>
      </p:sp>
      <p:sp>
        <p:nvSpPr>
          <p:cNvPr id="30" name="Google Shape;30;g2d8061457fd_0_101"/>
          <p:cNvSpPr txBox="1"/>
          <p:nvPr/>
        </p:nvSpPr>
        <p:spPr>
          <a:xfrm>
            <a:off x="1438500" y="2462300"/>
            <a:ext cx="6267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" name="Google Shape;31;g2d8061457fd_0_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5525" y="4439150"/>
            <a:ext cx="485775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g2d8061457fd_0_101"/>
          <p:cNvSpPr txBox="1"/>
          <p:nvPr>
            <p:ph type="title"/>
          </p:nvPr>
        </p:nvSpPr>
        <p:spPr>
          <a:xfrm>
            <a:off x="803525" y="1149300"/>
            <a:ext cx="6034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720">
                <a:solidFill>
                  <a:srgbClr val="1D1D30"/>
                </a:solidFill>
                <a:highlight>
                  <a:srgbClr val="F6FE8C"/>
                </a:highlight>
              </a:rPr>
              <a:t>Responsable de eventos y alianzas</a:t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</p:txBody>
      </p:sp>
      <p:pic>
        <p:nvPicPr>
          <p:cNvPr id="33" name="Google Shape;33;g2d8061457fd_0_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4750" y="1604475"/>
            <a:ext cx="3539026" cy="353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1D30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275fec4dc9_1_74"/>
          <p:cNvSpPr txBox="1"/>
          <p:nvPr/>
        </p:nvSpPr>
        <p:spPr>
          <a:xfrm>
            <a:off x="1438500" y="2462300"/>
            <a:ext cx="6267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g3275fec4dc9_1_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5525" y="4439150"/>
            <a:ext cx="485775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3275fec4dc9_1_74"/>
          <p:cNvSpPr txBox="1"/>
          <p:nvPr>
            <p:ph type="title"/>
          </p:nvPr>
        </p:nvSpPr>
        <p:spPr>
          <a:xfrm>
            <a:off x="443100" y="420950"/>
            <a:ext cx="6034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720">
                <a:solidFill>
                  <a:srgbClr val="1D1D30"/>
                </a:solidFill>
                <a:highlight>
                  <a:srgbClr val="F6FE8C"/>
                </a:highlight>
              </a:rPr>
              <a:t>Recursos disponibles</a:t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</p:txBody>
      </p:sp>
      <p:sp>
        <p:nvSpPr>
          <p:cNvPr id="213" name="Google Shape;213;g3275fec4dc9_1_74"/>
          <p:cNvSpPr txBox="1"/>
          <p:nvPr/>
        </p:nvSpPr>
        <p:spPr>
          <a:xfrm>
            <a:off x="3514100" y="1111325"/>
            <a:ext cx="5211000" cy="3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Importante: 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Usar la misma dirección de </a:t>
            </a:r>
            <a:r>
              <a:rPr b="1" lang="en-US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email </a:t>
            </a:r>
            <a:r>
              <a:rPr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usada en el momento de la matriculación para registrarse en el resto de herramientas y plataformas usadas durante el desarrollo de la formación.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b="1"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Calendario Google* - </a:t>
            </a:r>
            <a:r>
              <a:rPr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(Días lectivos, Períodos de asimilación, Entregas de prácticas, proyecto final) 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 *Cualquier cambio se informa con tiempo suficiente en canal #info-oficial.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Cómo añadir un evento recurrente en Google Calendar" id="214" name="Google Shape;214;g3275fec4dc9_1_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850" y="1510392"/>
            <a:ext cx="2381171" cy="1728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1D30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275fec4dc9_1_87"/>
          <p:cNvSpPr txBox="1"/>
          <p:nvPr/>
        </p:nvSpPr>
        <p:spPr>
          <a:xfrm>
            <a:off x="1438500" y="2462300"/>
            <a:ext cx="6267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g3275fec4dc9_1_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5525" y="4439150"/>
            <a:ext cx="485775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3275fec4dc9_1_87"/>
          <p:cNvSpPr txBox="1"/>
          <p:nvPr>
            <p:ph type="title"/>
          </p:nvPr>
        </p:nvSpPr>
        <p:spPr>
          <a:xfrm>
            <a:off x="443100" y="420950"/>
            <a:ext cx="6034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720">
                <a:solidFill>
                  <a:srgbClr val="1D1D30"/>
                </a:solidFill>
                <a:highlight>
                  <a:srgbClr val="F6FE8C"/>
                </a:highlight>
              </a:rPr>
              <a:t>Nuestra Comunicación</a:t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</p:txBody>
      </p:sp>
      <p:sp>
        <p:nvSpPr>
          <p:cNvPr id="222" name="Google Shape;222;g3275fec4dc9_1_87"/>
          <p:cNvSpPr txBox="1"/>
          <p:nvPr/>
        </p:nvSpPr>
        <p:spPr>
          <a:xfrm>
            <a:off x="4895700" y="1111325"/>
            <a:ext cx="3829200" cy="3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Herramienta Chat: </a:t>
            </a:r>
            <a:r>
              <a:rPr lang="en-U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Principal Canal de </a:t>
            </a:r>
            <a:r>
              <a:rPr b="1" lang="en-U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Comunicación. 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lang="en-U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Comunicaciones oficiales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lang="en-U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Comunicación entre alumnos, profesores y equipo de KeepCoding. 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lang="en-U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Canales por módulos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lang="en-U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Canales adicionales:#kickoff; #info-oficial, etc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lang="en-U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Grupos Privados: alumnos y profesores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Discord - Conversa y juega - Apps en Google Play" id="223" name="Google Shape;223;g3275fec4dc9_1_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48653" y="3881952"/>
            <a:ext cx="930075" cy="93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3275fec4dc9_1_87"/>
          <p:cNvPicPr preferRelativeResize="0"/>
          <p:nvPr/>
        </p:nvPicPr>
        <p:blipFill rotWithShape="1">
          <a:blip r:embed="rId5">
            <a:alphaModFix/>
          </a:blip>
          <a:srcRect b="0" l="0" r="2410" t="0"/>
          <a:stretch/>
        </p:blipFill>
        <p:spPr>
          <a:xfrm>
            <a:off x="398725" y="1763182"/>
            <a:ext cx="1944702" cy="2488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3275fec4dc9_1_87"/>
          <p:cNvPicPr preferRelativeResize="0"/>
          <p:nvPr/>
        </p:nvPicPr>
        <p:blipFill rotWithShape="1">
          <a:blip r:embed="rId6">
            <a:alphaModFix/>
          </a:blip>
          <a:srcRect b="0" l="0" r="0" t="6314"/>
          <a:stretch/>
        </p:blipFill>
        <p:spPr>
          <a:xfrm>
            <a:off x="3079250" y="1111326"/>
            <a:ext cx="1492750" cy="3407725"/>
          </a:xfrm>
          <a:prstGeom prst="rect">
            <a:avLst/>
          </a:prstGeom>
          <a:noFill/>
          <a:ln cap="flat" cmpd="sng" w="38100">
            <a:solidFill>
              <a:srgbClr val="FF9933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226" name="Google Shape;226;g3275fec4dc9_1_87"/>
          <p:cNvSpPr txBox="1"/>
          <p:nvPr/>
        </p:nvSpPr>
        <p:spPr>
          <a:xfrm>
            <a:off x="681375" y="3529125"/>
            <a:ext cx="1531800" cy="30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MI BOOTCAMP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g3275fec4dc9_1_87"/>
          <p:cNvSpPr/>
          <p:nvPr/>
        </p:nvSpPr>
        <p:spPr>
          <a:xfrm>
            <a:off x="2060775" y="2939300"/>
            <a:ext cx="1531800" cy="825900"/>
          </a:xfrm>
          <a:prstGeom prst="bentUpArrow">
            <a:avLst>
              <a:gd fmla="val 15855" name="adj1"/>
              <a:gd fmla="val 25000" name="adj2"/>
              <a:gd fmla="val 42320" name="adj3"/>
            </a:avLst>
          </a:prstGeom>
          <a:solidFill>
            <a:srgbClr val="FF743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1D30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275fec4dc9_1_53"/>
          <p:cNvSpPr txBox="1"/>
          <p:nvPr/>
        </p:nvSpPr>
        <p:spPr>
          <a:xfrm>
            <a:off x="1438500" y="2462300"/>
            <a:ext cx="6267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g3275fec4dc9_1_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5525" y="4439150"/>
            <a:ext cx="485775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3275fec4dc9_1_53"/>
          <p:cNvSpPr txBox="1"/>
          <p:nvPr/>
        </p:nvSpPr>
        <p:spPr>
          <a:xfrm>
            <a:off x="3788954" y="941525"/>
            <a:ext cx="4514100" cy="3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325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Esta herramienta </a:t>
            </a:r>
            <a:r>
              <a:rPr b="1" lang="en-US" sz="5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 es una herramienta de almacenamiento </a:t>
            </a:r>
            <a:r>
              <a:rPr lang="en-US" sz="5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y hay mensajes que pueden desaparecer. </a:t>
            </a:r>
            <a:br>
              <a:rPr lang="en-US" sz="5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-US" sz="5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Chinchetas</a:t>
            </a:r>
            <a:r>
              <a:rPr lang="en-US" sz="5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para mensajes importantes. </a:t>
            </a:r>
            <a:endParaRPr sz="5600">
              <a:solidFill>
                <a:schemeClr val="lt1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Email con equipo KeepCoding para temas puntuales. </a:t>
            </a:r>
            <a:endParaRPr sz="5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5" name="Google Shape;235;g3275fec4dc9_1_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4171" y="1432925"/>
            <a:ext cx="2548537" cy="3037006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3275fec4dc9_1_53"/>
          <p:cNvSpPr txBox="1"/>
          <p:nvPr>
            <p:ph type="title"/>
          </p:nvPr>
        </p:nvSpPr>
        <p:spPr>
          <a:xfrm>
            <a:off x="443100" y="420950"/>
            <a:ext cx="6034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720">
                <a:solidFill>
                  <a:srgbClr val="1D1D30"/>
                </a:solidFill>
                <a:highlight>
                  <a:srgbClr val="F6FE8C"/>
                </a:highlight>
              </a:rPr>
              <a:t>Nuestra Comunicación</a:t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1D30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0"/>
          <p:cNvSpPr txBox="1"/>
          <p:nvPr>
            <p:ph type="title"/>
          </p:nvPr>
        </p:nvSpPr>
        <p:spPr>
          <a:xfrm>
            <a:off x="538325" y="339625"/>
            <a:ext cx="565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720">
                <a:solidFill>
                  <a:srgbClr val="1D1D30"/>
                </a:solidFill>
                <a:highlight>
                  <a:srgbClr val="FF743B"/>
                </a:highlight>
              </a:rPr>
              <a:t>EVALUACIÓN</a:t>
            </a:r>
            <a:endParaRPr sz="2720">
              <a:solidFill>
                <a:srgbClr val="1D1D30"/>
              </a:solidFill>
              <a:highlight>
                <a:srgbClr val="FF743B"/>
              </a:highlight>
            </a:endParaRPr>
          </a:p>
        </p:txBody>
      </p:sp>
      <p:sp>
        <p:nvSpPr>
          <p:cNvPr id="242" name="Google Shape;242;p20"/>
          <p:cNvSpPr txBox="1"/>
          <p:nvPr>
            <p:ph type="title"/>
          </p:nvPr>
        </p:nvSpPr>
        <p:spPr>
          <a:xfrm>
            <a:off x="645850" y="758850"/>
            <a:ext cx="6034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720">
                <a:solidFill>
                  <a:srgbClr val="1D1D30"/>
                </a:solidFill>
                <a:highlight>
                  <a:srgbClr val="F6FE8C"/>
                </a:highlight>
              </a:rPr>
              <a:t>Entrega de prácticas INDIVIDUALES</a:t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</p:txBody>
      </p:sp>
      <p:sp>
        <p:nvSpPr>
          <p:cNvPr id="243" name="Google Shape;243;p20"/>
          <p:cNvSpPr txBox="1"/>
          <p:nvPr/>
        </p:nvSpPr>
        <p:spPr>
          <a:xfrm>
            <a:off x="139200" y="1473925"/>
            <a:ext cx="8865600" cy="3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30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 Light"/>
              <a:buChar char="●"/>
            </a:pPr>
            <a:r>
              <a:rPr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Práctica final de Módulo:  </a:t>
            </a:r>
            <a:r>
              <a:rPr b="1"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individual y obligatoria</a:t>
            </a:r>
            <a:r>
              <a:rPr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.*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30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 Light"/>
              <a:buChar char="●"/>
            </a:pPr>
            <a:r>
              <a:rPr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Fecha de entrega: Reflejada en </a:t>
            </a:r>
            <a:r>
              <a:rPr b="1"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calendario</a:t>
            </a:r>
            <a:r>
              <a:rPr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hora tope 23:30 (Madrid).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30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 Light"/>
              <a:buChar char="●"/>
            </a:pPr>
            <a:r>
              <a:rPr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Método de entrega: únicamente por el </a:t>
            </a:r>
            <a:r>
              <a:rPr b="1"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Formulario de Entrega de Prácticas </a:t>
            </a:r>
            <a:r>
              <a:rPr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(compartido en herramienta chat). 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30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 Light"/>
              <a:buChar char="●"/>
            </a:pPr>
            <a:r>
              <a:rPr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Dudas: </a:t>
            </a:r>
            <a:r>
              <a:rPr b="1"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Periodos de asimilación</a:t>
            </a:r>
            <a:r>
              <a:rPr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 través de  herramienta chat.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30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 Light"/>
              <a:buChar char="●"/>
            </a:pPr>
            <a:r>
              <a:rPr b="1"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Evaluación Individual con APTO y NO APTO,</a:t>
            </a:r>
            <a:r>
              <a:rPr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enviada al alumno por email por el profesor.**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30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 Light"/>
              <a:buChar char="●"/>
            </a:pPr>
            <a:r>
              <a:rPr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 podrá hacer </a:t>
            </a:r>
            <a:r>
              <a:rPr b="1"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excepcionalmente una re-entrega</a:t>
            </a:r>
            <a:r>
              <a:rPr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(por fuera de plazo o por haber obtenido un NO APTO en primera instancia). La fecha límite de re-entrega está reflejada en el calendario. Dicha práctica será corregida por el profesor en la fase final del bootcamp.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30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Light"/>
              <a:buChar char="●"/>
            </a:pPr>
            <a:r>
              <a:rPr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El último módulo del bootcamp no tendrá posibilidad de entrega fuera de plazo.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         </a:t>
            </a:r>
            <a:r>
              <a:rPr lang="en-US" sz="1200">
                <a:solidFill>
                  <a:srgbClr val="FF9933"/>
                </a:solidFill>
                <a:latin typeface="Roboto"/>
                <a:ea typeface="Roboto"/>
                <a:cs typeface="Roboto"/>
                <a:sym typeface="Roboto"/>
              </a:rPr>
              <a:t>              *No todos los módulos tendrán práctica obligatoria.</a:t>
            </a:r>
            <a:br>
              <a:rPr lang="en-US" sz="1200">
                <a:solidFill>
                  <a:srgbClr val="FF993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>
                <a:solidFill>
                  <a:srgbClr val="FF9933"/>
                </a:solidFill>
                <a:latin typeface="Roboto"/>
                <a:ea typeface="Roboto"/>
                <a:cs typeface="Roboto"/>
                <a:sym typeface="Roboto"/>
              </a:rPr>
              <a:t>              **KeepCoding se reserva el derecho de no corregir la práctica si no cumple unos mínimos aceptables.</a:t>
            </a:r>
            <a:endParaRPr sz="1200">
              <a:solidFill>
                <a:srgbClr val="FF99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1D30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275fec4dc9_1_155"/>
          <p:cNvSpPr txBox="1"/>
          <p:nvPr>
            <p:ph type="title"/>
          </p:nvPr>
        </p:nvSpPr>
        <p:spPr>
          <a:xfrm>
            <a:off x="538325" y="339625"/>
            <a:ext cx="565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720">
                <a:solidFill>
                  <a:srgbClr val="1D1D30"/>
                </a:solidFill>
                <a:highlight>
                  <a:srgbClr val="FF743B"/>
                </a:highlight>
              </a:rPr>
              <a:t>EVALUACIÓN</a:t>
            </a:r>
            <a:endParaRPr sz="2720">
              <a:solidFill>
                <a:srgbClr val="1D1D30"/>
              </a:solidFill>
              <a:highlight>
                <a:srgbClr val="FF743B"/>
              </a:highlight>
            </a:endParaRPr>
          </a:p>
        </p:txBody>
      </p:sp>
      <p:sp>
        <p:nvSpPr>
          <p:cNvPr id="249" name="Google Shape;249;g3275fec4dc9_1_155"/>
          <p:cNvSpPr txBox="1"/>
          <p:nvPr>
            <p:ph type="title"/>
          </p:nvPr>
        </p:nvSpPr>
        <p:spPr>
          <a:xfrm>
            <a:off x="645850" y="758850"/>
            <a:ext cx="6034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720">
                <a:solidFill>
                  <a:srgbClr val="1D1D30"/>
                </a:solidFill>
                <a:highlight>
                  <a:srgbClr val="F6FE8C"/>
                </a:highlight>
              </a:rPr>
              <a:t>Entrega de prácticas INDIVIDUALES</a:t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</p:txBody>
      </p:sp>
      <p:sp>
        <p:nvSpPr>
          <p:cNvPr id="250" name="Google Shape;250;g3275fec4dc9_1_155"/>
          <p:cNvSpPr txBox="1"/>
          <p:nvPr/>
        </p:nvSpPr>
        <p:spPr>
          <a:xfrm>
            <a:off x="3238825" y="1735825"/>
            <a:ext cx="5506800" cy="32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Las prácticas serán entregadas</a:t>
            </a:r>
            <a:r>
              <a:rPr b="1"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 través de un formulario</a:t>
            </a:r>
            <a:r>
              <a:rPr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donde </a:t>
            </a:r>
            <a:r>
              <a:rPr b="1"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enlazamos el repositorio de git.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Normas de entrega </a:t>
            </a:r>
            <a:r>
              <a:rPr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 un repositorio git IMPORTANTE: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306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</a:pPr>
            <a:r>
              <a:rPr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 rama principal ha de llamarse </a:t>
            </a:r>
            <a:r>
              <a:rPr b="1"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main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306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</a:pPr>
            <a:r>
              <a:rPr b="1"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Main</a:t>
            </a:r>
            <a:r>
              <a:rPr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debe ser la rama por defecto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306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</a:pPr>
            <a:r>
              <a:rPr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El código que quieres que sea evaluado, ha de estar en dicha rama main.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306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</a:pPr>
            <a:r>
              <a:rPr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Los profes han de tener acceso al repo.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Comprueba que está así antes de entregar.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Qué es GitHub y por qué es útil en la actualidad 💻 | HACK A ..." id="251" name="Google Shape;251;g3275fec4dc9_1_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851" y="1790374"/>
            <a:ext cx="2619351" cy="174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1D30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275fec4dc9_1_161"/>
          <p:cNvSpPr txBox="1"/>
          <p:nvPr>
            <p:ph type="title"/>
          </p:nvPr>
        </p:nvSpPr>
        <p:spPr>
          <a:xfrm>
            <a:off x="538325" y="339625"/>
            <a:ext cx="565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720">
                <a:solidFill>
                  <a:srgbClr val="1D1D30"/>
                </a:solidFill>
                <a:highlight>
                  <a:srgbClr val="FF743B"/>
                </a:highlight>
              </a:rPr>
              <a:t>EVALUACIÓN</a:t>
            </a:r>
            <a:endParaRPr sz="2720">
              <a:solidFill>
                <a:srgbClr val="1D1D30"/>
              </a:solidFill>
              <a:highlight>
                <a:srgbClr val="FF743B"/>
              </a:highlight>
            </a:endParaRPr>
          </a:p>
        </p:txBody>
      </p:sp>
      <p:sp>
        <p:nvSpPr>
          <p:cNvPr id="257" name="Google Shape;257;g3275fec4dc9_1_161"/>
          <p:cNvSpPr txBox="1"/>
          <p:nvPr>
            <p:ph type="title"/>
          </p:nvPr>
        </p:nvSpPr>
        <p:spPr>
          <a:xfrm>
            <a:off x="645850" y="758850"/>
            <a:ext cx="6034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720">
                <a:solidFill>
                  <a:srgbClr val="1D1D30"/>
                </a:solidFill>
                <a:highlight>
                  <a:srgbClr val="F6FE8C"/>
                </a:highlight>
              </a:rPr>
              <a:t>Entrega de prácticas INDIVIDUALES</a:t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</p:txBody>
      </p:sp>
      <p:pic>
        <p:nvPicPr>
          <p:cNvPr id="258" name="Google Shape;258;g3275fec4dc9_1_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400" y="1541525"/>
            <a:ext cx="2159150" cy="346238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3275fec4dc9_1_161"/>
          <p:cNvSpPr txBox="1"/>
          <p:nvPr/>
        </p:nvSpPr>
        <p:spPr>
          <a:xfrm>
            <a:off x="367400" y="2462875"/>
            <a:ext cx="2118000" cy="141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B45F06"/>
                </a:solidFill>
                <a:latin typeface="Roboto"/>
                <a:ea typeface="Roboto"/>
                <a:cs typeface="Roboto"/>
                <a:sym typeface="Roboto"/>
              </a:rPr>
              <a:t>MÓDULO #1</a:t>
            </a:r>
            <a:endParaRPr sz="1800">
              <a:solidFill>
                <a:srgbClr val="B45F0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Clase 1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Clase 2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g3275fec4dc9_1_161"/>
          <p:cNvSpPr txBox="1"/>
          <p:nvPr/>
        </p:nvSpPr>
        <p:spPr>
          <a:xfrm>
            <a:off x="367400" y="3874375"/>
            <a:ext cx="2159100" cy="41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ENTREGA </a:t>
            </a:r>
            <a:r>
              <a:rPr lang="en-US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MÓDULO #1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1" name="Google Shape;261;g3275fec4dc9_1_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7976" y="1672575"/>
            <a:ext cx="3685776" cy="192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3275fec4dc9_1_161"/>
          <p:cNvSpPr/>
          <p:nvPr/>
        </p:nvSpPr>
        <p:spPr>
          <a:xfrm>
            <a:off x="2237600" y="2049900"/>
            <a:ext cx="1621800" cy="1832100"/>
          </a:xfrm>
          <a:prstGeom prst="bentArrow">
            <a:avLst>
              <a:gd fmla="val 13428" name="adj1"/>
              <a:gd fmla="val 25000" name="adj2"/>
              <a:gd fmla="val 25000" name="adj3"/>
              <a:gd fmla="val 44910" name="adj4"/>
            </a:avLst>
          </a:prstGeom>
          <a:solidFill>
            <a:srgbClr val="FF99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g3275fec4dc9_1_161"/>
          <p:cNvSpPr/>
          <p:nvPr/>
        </p:nvSpPr>
        <p:spPr>
          <a:xfrm>
            <a:off x="120150" y="3882025"/>
            <a:ext cx="2770800" cy="418200"/>
          </a:xfrm>
          <a:prstGeom prst="ellipse">
            <a:avLst/>
          </a:prstGeom>
          <a:noFill/>
          <a:ln cap="flat" cmpd="sng" w="19050">
            <a:solidFill>
              <a:srgbClr val="FF99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g3275fec4dc9_1_161"/>
          <p:cNvSpPr txBox="1"/>
          <p:nvPr/>
        </p:nvSpPr>
        <p:spPr>
          <a:xfrm>
            <a:off x="3071275" y="3679300"/>
            <a:ext cx="58941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-"/>
            </a:pPr>
            <a:r>
              <a:rPr lang="en-US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 le das iniciar, tienes solamente 5 minutos para acceder.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-"/>
            </a:pPr>
            <a:r>
              <a:rPr lang="en-US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 llegas hasta aquí y cierras la página, cuenta como un intento.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-"/>
            </a:pPr>
            <a:r>
              <a:t/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1D30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275fec4dc9_1_192"/>
          <p:cNvSpPr txBox="1"/>
          <p:nvPr>
            <p:ph type="title"/>
          </p:nvPr>
        </p:nvSpPr>
        <p:spPr>
          <a:xfrm>
            <a:off x="538325" y="339625"/>
            <a:ext cx="565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720">
                <a:solidFill>
                  <a:srgbClr val="1D1D30"/>
                </a:solidFill>
                <a:highlight>
                  <a:srgbClr val="FF743B"/>
                </a:highlight>
              </a:rPr>
              <a:t>EVALUACIÓN</a:t>
            </a:r>
            <a:endParaRPr sz="2720">
              <a:solidFill>
                <a:srgbClr val="1D1D30"/>
              </a:solidFill>
              <a:highlight>
                <a:srgbClr val="FF743B"/>
              </a:highlight>
            </a:endParaRPr>
          </a:p>
        </p:txBody>
      </p:sp>
      <p:sp>
        <p:nvSpPr>
          <p:cNvPr id="270" name="Google Shape;270;g3275fec4dc9_1_192"/>
          <p:cNvSpPr txBox="1"/>
          <p:nvPr>
            <p:ph type="title"/>
          </p:nvPr>
        </p:nvSpPr>
        <p:spPr>
          <a:xfrm>
            <a:off x="645850" y="758850"/>
            <a:ext cx="6034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720">
                <a:solidFill>
                  <a:srgbClr val="1D1D30"/>
                </a:solidFill>
                <a:highlight>
                  <a:srgbClr val="F6FE8C"/>
                </a:highlight>
              </a:rPr>
              <a:t>Entrega de prácticas INDIVIDUALES</a:t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</p:txBody>
      </p:sp>
      <p:pic>
        <p:nvPicPr>
          <p:cNvPr id="271" name="Google Shape;271;g3275fec4dc9_1_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751" y="3643676"/>
            <a:ext cx="4105800" cy="124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3275fec4dc9_1_192"/>
          <p:cNvSpPr txBox="1"/>
          <p:nvPr/>
        </p:nvSpPr>
        <p:spPr>
          <a:xfrm>
            <a:off x="4340025" y="1381925"/>
            <a:ext cx="4730400" cy="365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Instrucciones importantes: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b="1"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Tienes 2 intentos: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Entrega en fecha:</a:t>
            </a: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Realiza la entrega dentro del plazo establecido.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Reentrega:</a:t>
            </a: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Disponible únicamente si la primera entrega no cumple con los criterios de evaluación.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b="1"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Git: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 rama principal del repositorio debe llamarse </a:t>
            </a:r>
            <a:r>
              <a:rPr b="1" lang="en-US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main</a:t>
            </a: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-US" sz="12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main</a:t>
            </a: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debe configurarse como la rama por defecto del repositorio.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b="1"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Tiempo límite: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 envío del enlace no debe superar los </a:t>
            </a:r>
            <a:r>
              <a:rPr b="1"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 minutos</a:t>
            </a: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desde el momento de la solicitud.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Cumplir con estas indicaciones es indispensable para validar tu entrega.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g3275fec4dc9_1_192"/>
          <p:cNvSpPr/>
          <p:nvPr/>
        </p:nvSpPr>
        <p:spPr>
          <a:xfrm>
            <a:off x="1832200" y="3071100"/>
            <a:ext cx="398100" cy="750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99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74" name="Google Shape;274;g3275fec4dc9_1_192"/>
          <p:cNvGrpSpPr/>
          <p:nvPr/>
        </p:nvGrpSpPr>
        <p:grpSpPr>
          <a:xfrm>
            <a:off x="685188" y="1718625"/>
            <a:ext cx="2782190" cy="1447200"/>
            <a:chOff x="685188" y="1718625"/>
            <a:chExt cx="2782190" cy="1447200"/>
          </a:xfrm>
        </p:grpSpPr>
        <p:pic>
          <p:nvPicPr>
            <p:cNvPr id="275" name="Google Shape;275;g3275fec4dc9_1_19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0925" y="1718625"/>
              <a:ext cx="2770725" cy="144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" name="Google Shape;276;g3275fec4dc9_1_19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5188" y="1792849"/>
              <a:ext cx="2782190" cy="8244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1D30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275fec4dc9_1_233"/>
          <p:cNvSpPr txBox="1"/>
          <p:nvPr>
            <p:ph type="title"/>
          </p:nvPr>
        </p:nvSpPr>
        <p:spPr>
          <a:xfrm>
            <a:off x="538325" y="339625"/>
            <a:ext cx="565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720">
                <a:solidFill>
                  <a:srgbClr val="1D1D30"/>
                </a:solidFill>
                <a:highlight>
                  <a:srgbClr val="FF743B"/>
                </a:highlight>
              </a:rPr>
              <a:t>EVALUACIÓN</a:t>
            </a:r>
            <a:endParaRPr sz="2720">
              <a:solidFill>
                <a:srgbClr val="1D1D30"/>
              </a:solidFill>
              <a:highlight>
                <a:srgbClr val="FF743B"/>
              </a:highlight>
            </a:endParaRPr>
          </a:p>
        </p:txBody>
      </p:sp>
      <p:sp>
        <p:nvSpPr>
          <p:cNvPr id="282" name="Google Shape;282;g3275fec4dc9_1_233"/>
          <p:cNvSpPr txBox="1"/>
          <p:nvPr>
            <p:ph type="title"/>
          </p:nvPr>
        </p:nvSpPr>
        <p:spPr>
          <a:xfrm>
            <a:off x="645850" y="758850"/>
            <a:ext cx="6034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720">
                <a:solidFill>
                  <a:srgbClr val="1D1D30"/>
                </a:solidFill>
                <a:highlight>
                  <a:srgbClr val="F6FE8C"/>
                </a:highlight>
              </a:rPr>
              <a:t>Entrega de prácticas INDIVIDUALES</a:t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</p:txBody>
      </p:sp>
      <p:sp>
        <p:nvSpPr>
          <p:cNvPr id="283" name="Google Shape;283;g3275fec4dc9_1_233"/>
          <p:cNvSpPr txBox="1"/>
          <p:nvPr/>
        </p:nvSpPr>
        <p:spPr>
          <a:xfrm>
            <a:off x="908550" y="1362050"/>
            <a:ext cx="6968100" cy="32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Entrega en fecha:</a:t>
            </a:r>
            <a:endParaRPr b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 refiere a la entrega inicial de la práctica dentro del plazo estipulado en el calendario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Reentrega:</a:t>
            </a:r>
            <a:endParaRPr b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Aplica únicamente si la primera entrega (realizada en fecha) no cumple con los criterios de evaluación o requiere correcciones: No Apto - Consiste en enviar nuevamente la práctica o proyecto, corrigiendo los errores señalados por el evaluador.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 ha sido entregada en fecha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1D30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275fec4dc9_1_178"/>
          <p:cNvSpPr txBox="1"/>
          <p:nvPr>
            <p:ph type="title"/>
          </p:nvPr>
        </p:nvSpPr>
        <p:spPr>
          <a:xfrm>
            <a:off x="538325" y="339625"/>
            <a:ext cx="565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720">
                <a:solidFill>
                  <a:srgbClr val="1D1D30"/>
                </a:solidFill>
                <a:highlight>
                  <a:srgbClr val="FF743B"/>
                </a:highlight>
              </a:rPr>
              <a:t>EVALUACIÓN</a:t>
            </a:r>
            <a:endParaRPr sz="2720">
              <a:solidFill>
                <a:srgbClr val="1D1D30"/>
              </a:solidFill>
              <a:highlight>
                <a:srgbClr val="FF743B"/>
              </a:highlight>
            </a:endParaRPr>
          </a:p>
        </p:txBody>
      </p:sp>
      <p:sp>
        <p:nvSpPr>
          <p:cNvPr id="289" name="Google Shape;289;g3275fec4dc9_1_178"/>
          <p:cNvSpPr txBox="1"/>
          <p:nvPr>
            <p:ph type="title"/>
          </p:nvPr>
        </p:nvSpPr>
        <p:spPr>
          <a:xfrm>
            <a:off x="645850" y="758850"/>
            <a:ext cx="6034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720">
                <a:solidFill>
                  <a:srgbClr val="1D1D30"/>
                </a:solidFill>
                <a:highlight>
                  <a:srgbClr val="F6FE8C"/>
                </a:highlight>
              </a:rPr>
              <a:t>PROYECTO FINAL</a:t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</p:txBody>
      </p:sp>
      <p:sp>
        <p:nvSpPr>
          <p:cNvPr id="290" name="Google Shape;290;g3275fec4dc9_1_178"/>
          <p:cNvSpPr txBox="1"/>
          <p:nvPr/>
        </p:nvSpPr>
        <p:spPr>
          <a:xfrm>
            <a:off x="360600" y="1543050"/>
            <a:ext cx="8552400" cy="3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-"/>
            </a:pPr>
            <a:r>
              <a:rPr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El proyecto final del Bootcamp será un conjunto mejorado de las prácticas realizadas en los módulos.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-"/>
            </a:pPr>
            <a:r>
              <a:rPr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 realizará de </a:t>
            </a:r>
            <a:r>
              <a:rPr b="1"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manera grupal,</a:t>
            </a:r>
            <a:r>
              <a:rPr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por “castas”*.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-"/>
            </a:pPr>
            <a:r>
              <a:rPr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 aplicarán Metodologías Ágiles y Gestión de Proyectos.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-"/>
            </a:pPr>
            <a:r>
              <a:rPr b="1"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Presentación</a:t>
            </a:r>
            <a:r>
              <a:rPr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Proyecto Final </a:t>
            </a:r>
            <a:r>
              <a:rPr b="1"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ante profesores</a:t>
            </a:r>
            <a:r>
              <a:rPr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sujeto a preguntas.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-"/>
            </a:pPr>
            <a:r>
              <a:rPr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El proyecto final será entregado para su evaluación el día marcado en el calendario para ello. Será entregado a través de un formulario.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-"/>
            </a:pPr>
            <a:r>
              <a:rPr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 presentación final puede ser grabada y dichos videos podrán ser usados para presentar a las empresas o en el evento de cierre/closing del Bootcamp.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1D30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275fec4dc9_1_211"/>
          <p:cNvSpPr txBox="1"/>
          <p:nvPr>
            <p:ph type="title"/>
          </p:nvPr>
        </p:nvSpPr>
        <p:spPr>
          <a:xfrm>
            <a:off x="538325" y="339625"/>
            <a:ext cx="565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720">
                <a:solidFill>
                  <a:srgbClr val="1D1D30"/>
                </a:solidFill>
                <a:highlight>
                  <a:srgbClr val="FF743B"/>
                </a:highlight>
              </a:rPr>
              <a:t>EVALUACIÓN</a:t>
            </a:r>
            <a:endParaRPr sz="2720">
              <a:solidFill>
                <a:srgbClr val="1D1D30"/>
              </a:solidFill>
              <a:highlight>
                <a:srgbClr val="FF743B"/>
              </a:highlight>
            </a:endParaRPr>
          </a:p>
        </p:txBody>
      </p:sp>
      <p:sp>
        <p:nvSpPr>
          <p:cNvPr id="296" name="Google Shape;296;g3275fec4dc9_1_211"/>
          <p:cNvSpPr txBox="1"/>
          <p:nvPr>
            <p:ph type="title"/>
          </p:nvPr>
        </p:nvSpPr>
        <p:spPr>
          <a:xfrm>
            <a:off x="645850" y="758850"/>
            <a:ext cx="6034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720">
                <a:solidFill>
                  <a:srgbClr val="1D1D30"/>
                </a:solidFill>
                <a:highlight>
                  <a:srgbClr val="F6FE8C"/>
                </a:highlight>
              </a:rPr>
              <a:t>PROYECTO FINAL</a:t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</p:txBody>
      </p:sp>
      <p:pic>
        <p:nvPicPr>
          <p:cNvPr id="297" name="Google Shape;297;g3275fec4dc9_1_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5675" y="1606875"/>
            <a:ext cx="5584449" cy="24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3275fec4dc9_1_211"/>
          <p:cNvSpPr txBox="1"/>
          <p:nvPr/>
        </p:nvSpPr>
        <p:spPr>
          <a:xfrm>
            <a:off x="47275" y="2385463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Grupos formados por alumnos con el mismo nivel de implicación.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 función del número de prácticas APTAS: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1D30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"/>
          <p:cNvSpPr txBox="1"/>
          <p:nvPr>
            <p:ph type="title"/>
          </p:nvPr>
        </p:nvSpPr>
        <p:spPr>
          <a:xfrm>
            <a:off x="696000" y="730075"/>
            <a:ext cx="565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720">
                <a:solidFill>
                  <a:srgbClr val="1D1D30"/>
                </a:solidFill>
                <a:highlight>
                  <a:srgbClr val="FF743B"/>
                </a:highlight>
              </a:rPr>
              <a:t>José Manuel</a:t>
            </a:r>
            <a:endParaRPr sz="2720">
              <a:solidFill>
                <a:srgbClr val="1D1D30"/>
              </a:solidFill>
              <a:highlight>
                <a:srgbClr val="FF743B"/>
              </a:highlight>
            </a:endParaRPr>
          </a:p>
        </p:txBody>
      </p:sp>
      <p:sp>
        <p:nvSpPr>
          <p:cNvPr id="39" name="Google Shape;39;p2"/>
          <p:cNvSpPr txBox="1"/>
          <p:nvPr/>
        </p:nvSpPr>
        <p:spPr>
          <a:xfrm>
            <a:off x="1438500" y="2462300"/>
            <a:ext cx="6267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" name="Google Shape;4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5525" y="4439150"/>
            <a:ext cx="485775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2"/>
          <p:cNvSpPr txBox="1"/>
          <p:nvPr>
            <p:ph type="title"/>
          </p:nvPr>
        </p:nvSpPr>
        <p:spPr>
          <a:xfrm>
            <a:off x="803525" y="1149300"/>
            <a:ext cx="6034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720">
                <a:solidFill>
                  <a:srgbClr val="1D1D30"/>
                </a:solidFill>
                <a:highlight>
                  <a:srgbClr val="F6FE8C"/>
                </a:highlight>
              </a:rPr>
              <a:t>Responsable Bolsa de Talento</a:t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</p:txBody>
      </p:sp>
      <p:pic>
        <p:nvPicPr>
          <p:cNvPr id="42" name="Google Shape;4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3025" y="1210225"/>
            <a:ext cx="3933276" cy="393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1D30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275fec4dc9_1_220"/>
          <p:cNvSpPr txBox="1"/>
          <p:nvPr>
            <p:ph type="title"/>
          </p:nvPr>
        </p:nvSpPr>
        <p:spPr>
          <a:xfrm>
            <a:off x="538325" y="339625"/>
            <a:ext cx="565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720">
                <a:solidFill>
                  <a:srgbClr val="1D1D30"/>
                </a:solidFill>
                <a:highlight>
                  <a:srgbClr val="FF743B"/>
                </a:highlight>
              </a:rPr>
              <a:t>CERTIFICACIÓN</a:t>
            </a:r>
            <a:endParaRPr sz="2720">
              <a:solidFill>
                <a:srgbClr val="1D1D30"/>
              </a:solidFill>
              <a:highlight>
                <a:srgbClr val="FF743B"/>
              </a:highlight>
            </a:endParaRPr>
          </a:p>
        </p:txBody>
      </p:sp>
      <p:sp>
        <p:nvSpPr>
          <p:cNvPr id="304" name="Google Shape;304;g3275fec4dc9_1_220"/>
          <p:cNvSpPr txBox="1"/>
          <p:nvPr>
            <p:ph type="title"/>
          </p:nvPr>
        </p:nvSpPr>
        <p:spPr>
          <a:xfrm>
            <a:off x="645850" y="758850"/>
            <a:ext cx="6034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720">
                <a:solidFill>
                  <a:srgbClr val="1D1D30"/>
                </a:solidFill>
                <a:highlight>
                  <a:srgbClr val="F6FE8C"/>
                </a:highlight>
              </a:rPr>
              <a:t>PROYECTO FINAL</a:t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</p:txBody>
      </p:sp>
      <p:sp>
        <p:nvSpPr>
          <p:cNvPr id="305" name="Google Shape;305;g3275fec4dc9_1_220"/>
          <p:cNvSpPr txBox="1"/>
          <p:nvPr/>
        </p:nvSpPr>
        <p:spPr>
          <a:xfrm>
            <a:off x="415225" y="1274175"/>
            <a:ext cx="8520300" cy="3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-US" sz="1200">
                <a:solidFill>
                  <a:srgbClr val="D35400"/>
                </a:solidFill>
                <a:latin typeface="Roboto"/>
                <a:ea typeface="Roboto"/>
                <a:cs typeface="Roboto"/>
                <a:sym typeface="Roboto"/>
              </a:rPr>
              <a:t>Alumno Graduado</a:t>
            </a:r>
            <a:endParaRPr b="1"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b="1"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“Ha superado con Éxito”: </a:t>
            </a:r>
            <a:endParaRPr b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Light"/>
              <a:buChar char="○"/>
            </a:pPr>
            <a:r>
              <a:rPr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Ha aprobado el 70% de las prácticas y ha aprobado proyecto final.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Light"/>
              <a:buChar char="○"/>
            </a:pPr>
            <a:r>
              <a:rPr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Recibe: Diploma “Ha superado con Éxito”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b="1"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“Ha realizado”: </a:t>
            </a:r>
            <a:endParaRPr b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Light"/>
              <a:buChar char="○"/>
            </a:pPr>
            <a:r>
              <a:rPr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Ha aprobado el 70% de las prácticas pero no ha entregado (o suspendido) el proyecto final. O no ha entregado las prácticas pero sí ha aprobado proyecto final.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Light"/>
              <a:buChar char="○"/>
            </a:pPr>
            <a:r>
              <a:rPr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Recibe: Diploma “Ha realizado”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-US" sz="1200">
                <a:solidFill>
                  <a:srgbClr val="D35400"/>
                </a:solidFill>
                <a:latin typeface="Roboto"/>
                <a:ea typeface="Roboto"/>
                <a:cs typeface="Roboto"/>
                <a:sym typeface="Roboto"/>
              </a:rPr>
              <a:t>Alumno No Graduado</a:t>
            </a:r>
            <a:endParaRPr b="1"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Light"/>
              <a:buChar char="●"/>
            </a:pPr>
            <a:r>
              <a:rPr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 ha aprobado el mínimo de 70% de las prácticas ni ha entregado el proyecto final.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Light"/>
              <a:buChar char="●"/>
            </a:pPr>
            <a:r>
              <a:rPr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Recibe: Certificado  de notas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br>
              <a:rPr b="1" lang="en-US" sz="1200">
                <a:solidFill>
                  <a:srgbClr val="D354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-US" sz="1200">
                <a:solidFill>
                  <a:srgbClr val="D35400"/>
                </a:solidFill>
                <a:latin typeface="Roboto"/>
                <a:ea typeface="Roboto"/>
                <a:cs typeface="Roboto"/>
                <a:sym typeface="Roboto"/>
              </a:rPr>
              <a:t>Entrega </a:t>
            </a:r>
            <a:br>
              <a:rPr b="1" lang="en-US" sz="1200">
                <a:solidFill>
                  <a:srgbClr val="D354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Fechas: </a:t>
            </a:r>
            <a:r>
              <a:rPr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Una vez enviadas las notas del proyecto final se procederá al cierre de actas.. El certificado será entregado </a:t>
            </a:r>
            <a:r>
              <a:rPr b="1"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30 días después del cierre de actas. </a:t>
            </a:r>
            <a:endParaRPr b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Envío: </a:t>
            </a:r>
            <a:r>
              <a:rPr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Será enviado de forma digital.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1D30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275fec4dc9_1_227"/>
          <p:cNvSpPr txBox="1"/>
          <p:nvPr>
            <p:ph type="title"/>
          </p:nvPr>
        </p:nvSpPr>
        <p:spPr>
          <a:xfrm>
            <a:off x="538325" y="339625"/>
            <a:ext cx="565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720">
                <a:solidFill>
                  <a:srgbClr val="1D1D30"/>
                </a:solidFill>
                <a:highlight>
                  <a:srgbClr val="FF743B"/>
                </a:highlight>
              </a:rPr>
              <a:t>CERTIFICACIÓN</a:t>
            </a:r>
            <a:endParaRPr sz="2720">
              <a:solidFill>
                <a:srgbClr val="1D1D30"/>
              </a:solidFill>
              <a:highlight>
                <a:srgbClr val="FF743B"/>
              </a:highlight>
            </a:endParaRPr>
          </a:p>
        </p:txBody>
      </p:sp>
      <p:sp>
        <p:nvSpPr>
          <p:cNvPr id="311" name="Google Shape;311;g3275fec4dc9_1_227"/>
          <p:cNvSpPr txBox="1"/>
          <p:nvPr>
            <p:ph type="title"/>
          </p:nvPr>
        </p:nvSpPr>
        <p:spPr>
          <a:xfrm>
            <a:off x="645850" y="758850"/>
            <a:ext cx="6034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720">
                <a:solidFill>
                  <a:srgbClr val="1D1D30"/>
                </a:solidFill>
                <a:highlight>
                  <a:srgbClr val="F6FE8C"/>
                </a:highlight>
              </a:rPr>
              <a:t>PROYECTO FINAL</a:t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</p:txBody>
      </p:sp>
      <p:sp>
        <p:nvSpPr>
          <p:cNvPr id="312" name="Google Shape;312;g3275fec4dc9_1_227"/>
          <p:cNvSpPr txBox="1"/>
          <p:nvPr/>
        </p:nvSpPr>
        <p:spPr>
          <a:xfrm>
            <a:off x="415225" y="1274175"/>
            <a:ext cx="8520300" cy="3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305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Light"/>
              <a:buChar char="●"/>
            </a:pPr>
            <a:r>
              <a:rPr b="1"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Prebootcamp: </a:t>
            </a:r>
            <a:r>
              <a:rPr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Para dudas durante el prebootcamp a </a:t>
            </a:r>
            <a:r>
              <a:rPr b="1" lang="en-US" sz="12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rmr@keepcoding.io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305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Light"/>
              <a:buChar char="●"/>
            </a:pPr>
            <a:r>
              <a:rPr b="1"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Ventas: </a:t>
            </a:r>
            <a:r>
              <a:rPr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Facturas, admisiones, recomendar a un amigo... </a:t>
            </a:r>
            <a:r>
              <a:rPr b="1" lang="en-US" sz="12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cursos@keepcoding.io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305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Light"/>
              <a:buChar char="●"/>
            </a:pPr>
            <a:r>
              <a:rPr b="1"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Administración: </a:t>
            </a:r>
            <a:r>
              <a:rPr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Para dudas con calendario, enlaces a las sesiones, encuestas, formularios… </a:t>
            </a:r>
            <a:r>
              <a:rPr b="1" lang="en-US" sz="12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administracion@keepcoding.io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305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Light"/>
              <a:buChar char="●"/>
            </a:pPr>
            <a:r>
              <a:rPr b="1"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Plataforma online: </a:t>
            </a:r>
            <a:r>
              <a:rPr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Para consultas de la plataforma y clases grabadas </a:t>
            </a:r>
            <a:r>
              <a:rPr b="1" lang="en-US" sz="12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plataforma@keepcoding.io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305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Light"/>
              <a:buChar char="●"/>
            </a:pPr>
            <a:r>
              <a:rPr b="1"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Eventos: </a:t>
            </a:r>
            <a:r>
              <a:rPr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Para conocer información sobre los eventos, como el kickoff </a:t>
            </a:r>
            <a:r>
              <a:rPr b="1" lang="en-US" sz="12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eventos@keepcoding.io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305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Light"/>
              <a:buChar char="●"/>
            </a:pPr>
            <a:r>
              <a:rPr b="1"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Coordinación académica: </a:t>
            </a:r>
            <a:r>
              <a:rPr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Para dudas no técnicas, solicitar ayuda, o trasladar alguna información sobre tu desarrollo en el bootcamp </a:t>
            </a:r>
            <a:r>
              <a:rPr b="1" lang="en-US" sz="12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efa@keepcoding.io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305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Light"/>
              <a:buChar char="●"/>
            </a:pPr>
            <a:r>
              <a:rPr b="1"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Bolsa de Talento: </a:t>
            </a:r>
            <a:r>
              <a:rPr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Para acompañaros en el cambio laboral</a:t>
            </a:r>
            <a:r>
              <a:rPr b="1"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b="1" lang="en-US" sz="12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bt@keepcoding.io</a:t>
            </a:r>
            <a:endParaRPr b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305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Light"/>
              <a:buChar char="●"/>
            </a:pPr>
            <a:r>
              <a:rPr b="1"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Teléfono oficina:</a:t>
            </a:r>
            <a:r>
              <a:rPr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916331779 - </a:t>
            </a:r>
            <a:r>
              <a:rPr b="1"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Teléfono para urgencias: </a:t>
            </a:r>
            <a:r>
              <a:rPr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652 70 71 56 / 634 62 10 39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305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Light"/>
              <a:buChar char="●"/>
            </a:pPr>
            <a:r>
              <a:rPr b="1"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 tienes alguna otra duda y no sabes a quien preguntar, puedes escribir a </a:t>
            </a:r>
            <a:r>
              <a:rPr b="1" lang="en-US" sz="12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efa@keepcoding.io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b="1" lang="en-US" sz="12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r>
              <a:rPr b="1" lang="en-US" sz="12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Formulario Comentarios y Sugerencias</a:t>
            </a:r>
            <a:r>
              <a:rPr lang="en-US" sz="12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:</a:t>
            </a:r>
            <a:r>
              <a:rPr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para otras cuestiones referidas a los módulos,  profesores, equipo…</a:t>
            </a:r>
            <a:endParaRPr b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1D30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g3275fec4dc9_1_147"/>
          <p:cNvPicPr preferRelativeResize="0"/>
          <p:nvPr/>
        </p:nvPicPr>
        <p:blipFill rotWithShape="1">
          <a:blip r:embed="rId3">
            <a:alphaModFix/>
          </a:blip>
          <a:srcRect b="22285" l="0" r="0" t="26481"/>
          <a:stretch/>
        </p:blipFill>
        <p:spPr>
          <a:xfrm>
            <a:off x="2770125" y="2034825"/>
            <a:ext cx="3603750" cy="10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1D30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2d8065bb903_5_0"/>
          <p:cNvSpPr txBox="1"/>
          <p:nvPr>
            <p:ph type="title"/>
          </p:nvPr>
        </p:nvSpPr>
        <p:spPr>
          <a:xfrm>
            <a:off x="696000" y="730075"/>
            <a:ext cx="565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720">
                <a:solidFill>
                  <a:srgbClr val="1D1D30"/>
                </a:solidFill>
                <a:highlight>
                  <a:srgbClr val="FF743B"/>
                </a:highlight>
              </a:rPr>
              <a:t>¿Qué es la Bolsa de Talento?</a:t>
            </a:r>
            <a:endParaRPr sz="2720">
              <a:solidFill>
                <a:srgbClr val="1D1D30"/>
              </a:solidFill>
              <a:highlight>
                <a:srgbClr val="FF743B"/>
              </a:highlight>
            </a:endParaRPr>
          </a:p>
        </p:txBody>
      </p:sp>
      <p:pic>
        <p:nvPicPr>
          <p:cNvPr id="48" name="Google Shape;48;g2d8065bb903_5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5525" y="4439150"/>
            <a:ext cx="485775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g2d8065bb903_5_0"/>
          <p:cNvSpPr txBox="1"/>
          <p:nvPr>
            <p:ph type="title"/>
          </p:nvPr>
        </p:nvSpPr>
        <p:spPr>
          <a:xfrm>
            <a:off x="803525" y="1149300"/>
            <a:ext cx="6034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</p:txBody>
      </p:sp>
      <p:sp>
        <p:nvSpPr>
          <p:cNvPr id="50" name="Google Shape;50;g2d8065bb903_5_0"/>
          <p:cNvSpPr txBox="1"/>
          <p:nvPr/>
        </p:nvSpPr>
        <p:spPr>
          <a:xfrm>
            <a:off x="1008550" y="1428150"/>
            <a:ext cx="69588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D1D30"/>
                </a:solidFill>
                <a:highlight>
                  <a:srgbClr val="F6FE8C"/>
                </a:highlight>
                <a:latin typeface="Roboto Light"/>
                <a:ea typeface="Roboto Light"/>
                <a:cs typeface="Roboto Light"/>
                <a:sym typeface="Roboto Light"/>
              </a:rPr>
              <a:t>Nuestro</a:t>
            </a:r>
            <a:r>
              <a:rPr b="1" lang="en-US">
                <a:solidFill>
                  <a:srgbClr val="1D1D30"/>
                </a:solidFill>
                <a:highlight>
                  <a:srgbClr val="F6FE8C"/>
                </a:highlight>
                <a:latin typeface="Roboto"/>
                <a:ea typeface="Roboto"/>
                <a:cs typeface="Roboto"/>
                <a:sym typeface="Roboto"/>
              </a:rPr>
              <a:t> servicio vitalicio</a:t>
            </a:r>
            <a:r>
              <a:rPr lang="en-US">
                <a:solidFill>
                  <a:srgbClr val="1D1D30"/>
                </a:solidFill>
                <a:highlight>
                  <a:srgbClr val="F6FE8C"/>
                </a:highlight>
                <a:latin typeface="Roboto Light"/>
                <a:ea typeface="Roboto Light"/>
                <a:cs typeface="Roboto Light"/>
                <a:sym typeface="Roboto Light"/>
              </a:rPr>
              <a:t> de acompañamiento y asesoramiento individualizado para ayudar a nuestros KeepCoders </a:t>
            </a:r>
            <a:r>
              <a:rPr b="1" lang="en-US">
                <a:solidFill>
                  <a:srgbClr val="1D1D30"/>
                </a:solidFill>
                <a:highlight>
                  <a:srgbClr val="F6FE8C"/>
                </a:highlight>
                <a:latin typeface="Roboto"/>
                <a:ea typeface="Roboto"/>
                <a:cs typeface="Roboto"/>
                <a:sym typeface="Roboto"/>
              </a:rPr>
              <a:t>que cursen y/o consigan finalicen correctamente el Bootcamp </a:t>
            </a:r>
            <a:r>
              <a:rPr lang="en-US">
                <a:solidFill>
                  <a:srgbClr val="1D1D30"/>
                </a:solidFill>
                <a:highlight>
                  <a:srgbClr val="F6FE8C"/>
                </a:highlight>
                <a:latin typeface="Roboto Light"/>
                <a:ea typeface="Roboto Light"/>
                <a:cs typeface="Roboto Light"/>
                <a:sym typeface="Roboto Light"/>
              </a:rPr>
              <a:t>a </a:t>
            </a:r>
            <a:r>
              <a:rPr b="1" lang="en-US">
                <a:solidFill>
                  <a:srgbClr val="1D1D30"/>
                </a:solidFill>
                <a:highlight>
                  <a:srgbClr val="F6FE8C"/>
                </a:highlight>
                <a:latin typeface="Roboto"/>
                <a:ea typeface="Roboto"/>
                <a:cs typeface="Roboto"/>
                <a:sym typeface="Roboto"/>
              </a:rPr>
              <a:t>conseguir sus objetivos profesionales</a:t>
            </a:r>
            <a:r>
              <a:rPr lang="en-US">
                <a:solidFill>
                  <a:srgbClr val="1D1D30"/>
                </a:solidFill>
                <a:highlight>
                  <a:srgbClr val="F6FE8C"/>
                </a:highlight>
                <a:latin typeface="Roboto Light"/>
                <a:ea typeface="Roboto Light"/>
                <a:cs typeface="Roboto Light"/>
                <a:sym typeface="Roboto Light"/>
              </a:rPr>
              <a:t> y a exponenciar su empleabilidad.</a:t>
            </a:r>
            <a:endParaRPr>
              <a:solidFill>
                <a:srgbClr val="1D1D30"/>
              </a:solidFill>
              <a:highlight>
                <a:srgbClr val="F6FE8C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1D30"/>
              </a:solidFill>
              <a:highlight>
                <a:srgbClr val="F6FE8C"/>
              </a:highlight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" name="Google Shape;51;g2d8065bb903_5_0"/>
          <p:cNvSpPr txBox="1"/>
          <p:nvPr/>
        </p:nvSpPr>
        <p:spPr>
          <a:xfrm>
            <a:off x="1179300" y="2469900"/>
            <a:ext cx="6958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6FE8C"/>
                </a:solidFill>
                <a:latin typeface="Roboto Light"/>
                <a:ea typeface="Roboto Light"/>
                <a:cs typeface="Roboto Light"/>
                <a:sym typeface="Roboto Light"/>
              </a:rPr>
              <a:t>*Servicio vitalicio para alumnos que </a:t>
            </a:r>
            <a:r>
              <a:rPr b="1" lang="en-US">
                <a:solidFill>
                  <a:srgbClr val="F6FE8C"/>
                </a:solidFill>
                <a:latin typeface="Roboto"/>
                <a:ea typeface="Roboto"/>
                <a:cs typeface="Roboto"/>
                <a:sym typeface="Roboto"/>
              </a:rPr>
              <a:t>finalizan</a:t>
            </a:r>
            <a:r>
              <a:rPr lang="en-US">
                <a:solidFill>
                  <a:srgbClr val="F6FE8C"/>
                </a:solidFill>
                <a:latin typeface="Roboto Light"/>
                <a:ea typeface="Roboto Light"/>
                <a:cs typeface="Roboto Light"/>
                <a:sym typeface="Roboto Light"/>
              </a:rPr>
              <a:t> el bootcamp.</a:t>
            </a:r>
            <a:endParaRPr>
              <a:solidFill>
                <a:srgbClr val="F6FE8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1D30"/>
              </a:solidFill>
              <a:highlight>
                <a:srgbClr val="F6FE8C"/>
              </a:highlight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1D30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d8061457fd_0_60"/>
          <p:cNvSpPr txBox="1"/>
          <p:nvPr>
            <p:ph type="title"/>
          </p:nvPr>
        </p:nvSpPr>
        <p:spPr>
          <a:xfrm>
            <a:off x="696000" y="203375"/>
            <a:ext cx="565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720">
                <a:solidFill>
                  <a:srgbClr val="1D1D30"/>
                </a:solidFill>
                <a:highlight>
                  <a:srgbClr val="FF743B"/>
                </a:highlight>
              </a:rPr>
              <a:t>Nuestros Programas</a:t>
            </a:r>
            <a:endParaRPr sz="2720">
              <a:solidFill>
                <a:srgbClr val="1D1D30"/>
              </a:solidFill>
              <a:highlight>
                <a:srgbClr val="FF743B"/>
              </a:highlight>
            </a:endParaRPr>
          </a:p>
        </p:txBody>
      </p:sp>
      <p:pic>
        <p:nvPicPr>
          <p:cNvPr id="57" name="Google Shape;57;g2d8061457fd_0_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5525" y="4439150"/>
            <a:ext cx="485775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g2d8061457fd_0_60"/>
          <p:cNvSpPr txBox="1"/>
          <p:nvPr>
            <p:ph type="title"/>
          </p:nvPr>
        </p:nvSpPr>
        <p:spPr>
          <a:xfrm>
            <a:off x="803525" y="1149300"/>
            <a:ext cx="6034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</p:txBody>
      </p:sp>
      <p:sp>
        <p:nvSpPr>
          <p:cNvPr id="59" name="Google Shape;59;g2d8061457fd_0_60"/>
          <p:cNvSpPr txBox="1"/>
          <p:nvPr/>
        </p:nvSpPr>
        <p:spPr>
          <a:xfrm>
            <a:off x="500975" y="863850"/>
            <a:ext cx="52809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1D1D30"/>
                </a:solidFill>
                <a:highlight>
                  <a:srgbClr val="F6FE8C"/>
                </a:highlight>
              </a:rPr>
              <a:t>Revisión Profesional CV/Linkedin </a:t>
            </a:r>
            <a:endParaRPr b="1" sz="1600">
              <a:solidFill>
                <a:srgbClr val="1D1D30"/>
              </a:solidFill>
              <a:highlight>
                <a:srgbClr val="F6FE8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6FE8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0" name="Google Shape;60;g2d8061457fd_0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3525" y="1828800"/>
            <a:ext cx="333525" cy="3584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g2d8061457fd_0_60"/>
          <p:cNvSpPr txBox="1"/>
          <p:nvPr/>
        </p:nvSpPr>
        <p:spPr>
          <a:xfrm>
            <a:off x="1797050" y="1433700"/>
            <a:ext cx="43140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6FE8C"/>
                </a:solidFill>
                <a:latin typeface="Roboto Light"/>
                <a:ea typeface="Roboto Light"/>
                <a:cs typeface="Roboto Light"/>
                <a:sym typeface="Roboto Light"/>
              </a:rPr>
              <a:t>Evaluación personalizada de CV y Linkedin.</a:t>
            </a:r>
            <a:endParaRPr>
              <a:solidFill>
                <a:srgbClr val="F6FE8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" name="Google Shape;62;g2d8061457fd_0_60"/>
          <p:cNvSpPr txBox="1"/>
          <p:nvPr/>
        </p:nvSpPr>
        <p:spPr>
          <a:xfrm>
            <a:off x="1797050" y="1828800"/>
            <a:ext cx="6702000" cy="11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6FE8C"/>
                </a:solidFill>
                <a:latin typeface="Roboto Light"/>
                <a:ea typeface="Roboto Light"/>
                <a:cs typeface="Roboto Light"/>
                <a:sym typeface="Roboto Light"/>
              </a:rPr>
              <a:t>Asesoramiento detallado para establecer metas y estrategias laborales.</a:t>
            </a:r>
            <a:endParaRPr>
              <a:solidFill>
                <a:srgbClr val="F6FE8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6FE8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g2d8061457fd_0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3525" y="1470375"/>
            <a:ext cx="333525" cy="35842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g2d8061457fd_0_60"/>
          <p:cNvSpPr txBox="1"/>
          <p:nvPr/>
        </p:nvSpPr>
        <p:spPr>
          <a:xfrm>
            <a:off x="598175" y="23491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1D1D30"/>
                </a:solidFill>
                <a:highlight>
                  <a:srgbClr val="F6FE8C"/>
                </a:highlight>
              </a:rPr>
              <a:t> Hack Your Future   </a:t>
            </a:r>
            <a:endParaRPr b="1" sz="1600">
              <a:solidFill>
                <a:srgbClr val="1D1D30"/>
              </a:solidFill>
              <a:highlight>
                <a:srgbClr val="F6FE8C"/>
              </a:highlight>
            </a:endParaRPr>
          </a:p>
        </p:txBody>
      </p:sp>
      <p:sp>
        <p:nvSpPr>
          <p:cNvPr id="65" name="Google Shape;65;g2d8061457fd_0_60"/>
          <p:cNvSpPr txBox="1"/>
          <p:nvPr/>
        </p:nvSpPr>
        <p:spPr>
          <a:xfrm>
            <a:off x="1841650" y="2795300"/>
            <a:ext cx="698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6FE8C"/>
                </a:solidFill>
                <a:latin typeface="Roboto Light"/>
                <a:ea typeface="Roboto Light"/>
                <a:cs typeface="Roboto Light"/>
                <a:sym typeface="Roboto Light"/>
              </a:rPr>
              <a:t>Programa de orientación y formación personalizada.</a:t>
            </a:r>
            <a:endParaRPr>
              <a:solidFill>
                <a:srgbClr val="F6FE8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6" name="Google Shape;66;g2d8061457fd_0_60"/>
          <p:cNvSpPr txBox="1"/>
          <p:nvPr/>
        </p:nvSpPr>
        <p:spPr>
          <a:xfrm>
            <a:off x="1841650" y="3210575"/>
            <a:ext cx="692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6FE8C"/>
                </a:solidFill>
                <a:latin typeface="Roboto Light"/>
                <a:ea typeface="Roboto Light"/>
                <a:cs typeface="Roboto Light"/>
                <a:sym typeface="Roboto Light"/>
              </a:rPr>
              <a:t>Superación efectiva de todas las etapas del proceso de selección en el sector IT.</a:t>
            </a:r>
            <a:endParaRPr>
              <a:solidFill>
                <a:srgbClr val="F6FE8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7" name="Google Shape;67;g2d8061457fd_0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3525" y="2800750"/>
            <a:ext cx="333525" cy="35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g2d8061457fd_0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3525" y="3239962"/>
            <a:ext cx="333525" cy="358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g2d8061457fd_0_60"/>
          <p:cNvSpPr txBox="1"/>
          <p:nvPr/>
        </p:nvSpPr>
        <p:spPr>
          <a:xfrm>
            <a:off x="647675" y="36791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1D1D30"/>
                </a:solidFill>
                <a:highlight>
                  <a:srgbClr val="F6FE8C"/>
                </a:highlight>
              </a:rPr>
              <a:t>Mentoring</a:t>
            </a:r>
            <a:endParaRPr b="1">
              <a:solidFill>
                <a:srgbClr val="1D1D30"/>
              </a:solidFill>
              <a:highlight>
                <a:srgbClr val="F6FE8C"/>
              </a:highlight>
            </a:endParaRPr>
          </a:p>
        </p:txBody>
      </p:sp>
      <p:pic>
        <p:nvPicPr>
          <p:cNvPr id="70" name="Google Shape;70;g2d8061457fd_0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3525" y="4351175"/>
            <a:ext cx="333525" cy="3584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g2d8061457fd_0_60"/>
          <p:cNvSpPr txBox="1"/>
          <p:nvPr/>
        </p:nvSpPr>
        <p:spPr>
          <a:xfrm>
            <a:off x="933300" y="4268800"/>
            <a:ext cx="7254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6FE8C"/>
                </a:solidFill>
                <a:latin typeface="Roboto Light"/>
                <a:ea typeface="Roboto Light"/>
                <a:cs typeface="Roboto Light"/>
                <a:sym typeface="Roboto Light"/>
              </a:rPr>
              <a:t>Acompañamiento de antiguos alumnos exitosos en la búsqueda y obtención de empleo en su área de especialización tecnológica.</a:t>
            </a:r>
            <a:endParaRPr sz="1300">
              <a:solidFill>
                <a:srgbClr val="F6FE8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1D30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d8061457fd_0_81"/>
          <p:cNvSpPr txBox="1"/>
          <p:nvPr>
            <p:ph type="title"/>
          </p:nvPr>
        </p:nvSpPr>
        <p:spPr>
          <a:xfrm>
            <a:off x="696000" y="363325"/>
            <a:ext cx="565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720">
                <a:solidFill>
                  <a:srgbClr val="1D1D30"/>
                </a:solidFill>
                <a:highlight>
                  <a:srgbClr val="FF743B"/>
                </a:highlight>
              </a:rPr>
              <a:t>Nuestros Eventos</a:t>
            </a:r>
            <a:endParaRPr sz="2720">
              <a:solidFill>
                <a:srgbClr val="1D1D30"/>
              </a:solidFill>
              <a:highlight>
                <a:srgbClr val="FF743B"/>
              </a:highlight>
            </a:endParaRPr>
          </a:p>
        </p:txBody>
      </p:sp>
      <p:pic>
        <p:nvPicPr>
          <p:cNvPr id="77" name="Google Shape;77;g2d8061457fd_0_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5525" y="4439150"/>
            <a:ext cx="485775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g2d8061457fd_0_81"/>
          <p:cNvSpPr txBox="1"/>
          <p:nvPr>
            <p:ph type="title"/>
          </p:nvPr>
        </p:nvSpPr>
        <p:spPr>
          <a:xfrm>
            <a:off x="803525" y="1149300"/>
            <a:ext cx="6034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</p:txBody>
      </p:sp>
      <p:sp>
        <p:nvSpPr>
          <p:cNvPr id="79" name="Google Shape;79;g2d8061457fd_0_81"/>
          <p:cNvSpPr txBox="1"/>
          <p:nvPr/>
        </p:nvSpPr>
        <p:spPr>
          <a:xfrm>
            <a:off x="1008550" y="1428150"/>
            <a:ext cx="6958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6FE8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1D30"/>
              </a:solidFill>
              <a:highlight>
                <a:srgbClr val="F6FE8C"/>
              </a:highlight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0" name="Google Shape;80;g2d8061457fd_0_81"/>
          <p:cNvSpPr txBox="1"/>
          <p:nvPr/>
        </p:nvSpPr>
        <p:spPr>
          <a:xfrm>
            <a:off x="620150" y="10614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1D1D30"/>
                </a:solidFill>
                <a:highlight>
                  <a:srgbClr val="F6FE8C"/>
                </a:highlight>
              </a:rPr>
              <a:t>Recruiting Day con…</a:t>
            </a:r>
            <a:endParaRPr b="1">
              <a:solidFill>
                <a:srgbClr val="1D1D30"/>
              </a:solidFill>
              <a:highlight>
                <a:srgbClr val="F6FE8C"/>
              </a:highlight>
            </a:endParaRPr>
          </a:p>
        </p:txBody>
      </p:sp>
      <p:sp>
        <p:nvSpPr>
          <p:cNvPr id="81" name="Google Shape;81;g2d8061457fd_0_81"/>
          <p:cNvSpPr txBox="1"/>
          <p:nvPr/>
        </p:nvSpPr>
        <p:spPr>
          <a:xfrm>
            <a:off x="1234275" y="1555225"/>
            <a:ext cx="7255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6FE8C"/>
                </a:solidFill>
                <a:latin typeface="Roboto Light"/>
                <a:ea typeface="Roboto Light"/>
                <a:cs typeface="Roboto Light"/>
                <a:sym typeface="Roboto Light"/>
              </a:rPr>
              <a:t>Conexión directa con empresas de la Bolsa de Talento de KeepCoding.</a:t>
            </a:r>
            <a:endParaRPr sz="1500">
              <a:solidFill>
                <a:srgbClr val="F6FE8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2" name="Google Shape;82;g2d8061457fd_0_81"/>
          <p:cNvSpPr txBox="1"/>
          <p:nvPr/>
        </p:nvSpPr>
        <p:spPr>
          <a:xfrm>
            <a:off x="1762600" y="1891988"/>
            <a:ext cx="63516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6FE8C"/>
                </a:solidFill>
                <a:latin typeface="Roboto Light"/>
                <a:ea typeface="Roboto Light"/>
                <a:cs typeface="Roboto Light"/>
                <a:sym typeface="Roboto Light"/>
              </a:rPr>
              <a:t>Oportunidad para conocer posiciones disponibles, expandir el networking y participar en procesos de selección.</a:t>
            </a:r>
            <a:endParaRPr sz="1800">
              <a:solidFill>
                <a:srgbClr val="F6FE8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83" name="Google Shape;83;g2d8061457fd_0_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9075" y="1583775"/>
            <a:ext cx="333525" cy="35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g2d8061457fd_0_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9075" y="1938550"/>
            <a:ext cx="333525" cy="3584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g2d8061457fd_0_81"/>
          <p:cNvSpPr txBox="1"/>
          <p:nvPr/>
        </p:nvSpPr>
        <p:spPr>
          <a:xfrm>
            <a:off x="696000" y="2551363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1D1D30"/>
                </a:solidFill>
                <a:highlight>
                  <a:srgbClr val="F6FE8C"/>
                </a:highlight>
              </a:rPr>
              <a:t>Conecta con…</a:t>
            </a:r>
            <a:endParaRPr b="1">
              <a:solidFill>
                <a:srgbClr val="1D1D30"/>
              </a:solidFill>
              <a:highlight>
                <a:srgbClr val="F6FE8C"/>
              </a:highlight>
            </a:endParaRPr>
          </a:p>
        </p:txBody>
      </p:sp>
      <p:sp>
        <p:nvSpPr>
          <p:cNvPr id="86" name="Google Shape;86;g2d8061457fd_0_81"/>
          <p:cNvSpPr txBox="1"/>
          <p:nvPr/>
        </p:nvSpPr>
        <p:spPr>
          <a:xfrm>
            <a:off x="1762600" y="2972463"/>
            <a:ext cx="6351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6FE8C"/>
                </a:solidFill>
                <a:latin typeface="Roboto Light"/>
                <a:ea typeface="Roboto Light"/>
                <a:cs typeface="Roboto Light"/>
                <a:sym typeface="Roboto Light"/>
              </a:rPr>
              <a:t>Taller que te permitirá conectar directamente con empresas</a:t>
            </a:r>
            <a:r>
              <a:rPr lang="en-US" sz="1500">
                <a:solidFill>
                  <a:srgbClr val="F6FE8C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1800">
              <a:solidFill>
                <a:srgbClr val="F6FE8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7" name="Google Shape;87;g2d8061457fd_0_81"/>
          <p:cNvSpPr txBox="1"/>
          <p:nvPr/>
        </p:nvSpPr>
        <p:spPr>
          <a:xfrm>
            <a:off x="696000" y="3457700"/>
            <a:ext cx="436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1D1D30"/>
                </a:solidFill>
                <a:highlight>
                  <a:srgbClr val="F6FE8C"/>
                </a:highlight>
              </a:rPr>
              <a:t>Talleres de desarrollo personal</a:t>
            </a:r>
            <a:endParaRPr b="1">
              <a:solidFill>
                <a:srgbClr val="1D1D30"/>
              </a:solidFill>
              <a:highlight>
                <a:srgbClr val="F6FE8C"/>
              </a:highlight>
            </a:endParaRPr>
          </a:p>
        </p:txBody>
      </p:sp>
      <p:pic>
        <p:nvPicPr>
          <p:cNvPr id="88" name="Google Shape;88;g2d8061457fd_0_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9075" y="3013200"/>
            <a:ext cx="333525" cy="3584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g2d8061457fd_0_81"/>
          <p:cNvSpPr txBox="1"/>
          <p:nvPr/>
        </p:nvSpPr>
        <p:spPr>
          <a:xfrm>
            <a:off x="1814150" y="3946350"/>
            <a:ext cx="6351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6FE8C"/>
                </a:solidFill>
                <a:latin typeface="Roboto Light"/>
                <a:ea typeface="Roboto Light"/>
                <a:cs typeface="Roboto Light"/>
                <a:sym typeface="Roboto Light"/>
              </a:rPr>
              <a:t>Taller sobre el desarrollo de habilidades b</a:t>
            </a:r>
            <a:r>
              <a:rPr lang="en-US" sz="1500">
                <a:solidFill>
                  <a:srgbClr val="F6FE8C"/>
                </a:solidFill>
                <a:latin typeface="Roboto Light"/>
                <a:ea typeface="Roboto Light"/>
                <a:cs typeface="Roboto Light"/>
                <a:sym typeface="Roboto Light"/>
              </a:rPr>
              <a:t>ásicas para la empleabilidad. </a:t>
            </a:r>
            <a:endParaRPr sz="1800">
              <a:solidFill>
                <a:srgbClr val="F6FE8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0" name="Google Shape;90;g2d8061457fd_0_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9075" y="3958525"/>
            <a:ext cx="333525" cy="35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1D30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d8061457fd_0_34"/>
          <p:cNvSpPr txBox="1"/>
          <p:nvPr>
            <p:ph type="title"/>
          </p:nvPr>
        </p:nvSpPr>
        <p:spPr>
          <a:xfrm>
            <a:off x="696000" y="730075"/>
            <a:ext cx="565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720">
                <a:solidFill>
                  <a:srgbClr val="1D1D30"/>
                </a:solidFill>
                <a:highlight>
                  <a:srgbClr val="FF743B"/>
                </a:highlight>
              </a:rPr>
              <a:t>Nuestra Plataforma de empleo</a:t>
            </a:r>
            <a:endParaRPr sz="2720">
              <a:solidFill>
                <a:srgbClr val="1D1D30"/>
              </a:solidFill>
              <a:highlight>
                <a:srgbClr val="FF743B"/>
              </a:highlight>
            </a:endParaRPr>
          </a:p>
        </p:txBody>
      </p:sp>
      <p:pic>
        <p:nvPicPr>
          <p:cNvPr id="96" name="Google Shape;96;g2d8061457fd_0_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5525" y="4439150"/>
            <a:ext cx="485775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2d8061457fd_0_34"/>
          <p:cNvSpPr txBox="1"/>
          <p:nvPr>
            <p:ph type="title"/>
          </p:nvPr>
        </p:nvSpPr>
        <p:spPr>
          <a:xfrm>
            <a:off x="803525" y="1149300"/>
            <a:ext cx="6034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</p:txBody>
      </p:sp>
      <p:sp>
        <p:nvSpPr>
          <p:cNvPr id="98" name="Google Shape;98;g2d8061457fd_0_34"/>
          <p:cNvSpPr txBox="1"/>
          <p:nvPr/>
        </p:nvSpPr>
        <p:spPr>
          <a:xfrm>
            <a:off x="1008550" y="1428150"/>
            <a:ext cx="69588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D1D30"/>
                </a:solidFill>
                <a:highlight>
                  <a:srgbClr val="F6FE8C"/>
                </a:highlight>
                <a:latin typeface="Roboto Light"/>
                <a:ea typeface="Roboto Light"/>
                <a:cs typeface="Roboto Light"/>
                <a:sym typeface="Roboto Light"/>
              </a:rPr>
              <a:t>Plataforma de empleo </a:t>
            </a:r>
            <a:r>
              <a:rPr lang="en-US">
                <a:solidFill>
                  <a:srgbClr val="F6FE8C"/>
                </a:solidFill>
                <a:latin typeface="Roboto Light"/>
                <a:ea typeface="Roboto Light"/>
                <a:cs typeface="Roboto Light"/>
                <a:sym typeface="Roboto Light"/>
              </a:rPr>
              <a:t>donde podrás encontrar </a:t>
            </a:r>
            <a:endParaRPr>
              <a:solidFill>
                <a:srgbClr val="F6FE8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6FE8C"/>
                </a:solidFill>
                <a:latin typeface="Roboto Light"/>
                <a:ea typeface="Roboto Light"/>
                <a:cs typeface="Roboto Light"/>
                <a:sym typeface="Roboto Light"/>
              </a:rPr>
              <a:t>todas las ofertas compartidas para </a:t>
            </a:r>
            <a:endParaRPr>
              <a:solidFill>
                <a:srgbClr val="F6FE8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6FE8C"/>
                </a:solidFill>
                <a:latin typeface="Roboto Light"/>
                <a:ea typeface="Roboto Light"/>
                <a:cs typeface="Roboto Light"/>
                <a:sym typeface="Roboto Light"/>
              </a:rPr>
              <a:t>nuestra comunidad de keepCoders.</a:t>
            </a:r>
            <a:endParaRPr>
              <a:solidFill>
                <a:srgbClr val="F6FE8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1D30"/>
              </a:solidFill>
              <a:highlight>
                <a:srgbClr val="F6FE8C"/>
              </a:highlight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" name="Google Shape;99;g2d8061457fd_0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9450" y="2021140"/>
            <a:ext cx="4324475" cy="2227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1D30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d8065bb903_4_5"/>
          <p:cNvSpPr txBox="1"/>
          <p:nvPr>
            <p:ph type="title"/>
          </p:nvPr>
        </p:nvSpPr>
        <p:spPr>
          <a:xfrm>
            <a:off x="696000" y="730075"/>
            <a:ext cx="7009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720">
                <a:solidFill>
                  <a:srgbClr val="1D1D30"/>
                </a:solidFill>
                <a:highlight>
                  <a:srgbClr val="FF743B"/>
                </a:highlight>
              </a:rPr>
              <a:t>Categorías de acceso a Bolsa de Talento</a:t>
            </a:r>
            <a:endParaRPr sz="2720">
              <a:solidFill>
                <a:srgbClr val="1D1D30"/>
              </a:solidFill>
              <a:highlight>
                <a:srgbClr val="FF743B"/>
              </a:highlight>
            </a:endParaRPr>
          </a:p>
        </p:txBody>
      </p:sp>
      <p:pic>
        <p:nvPicPr>
          <p:cNvPr id="105" name="Google Shape;105;g2d8065bb903_4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5525" y="4439150"/>
            <a:ext cx="485775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2d8065bb903_4_5"/>
          <p:cNvSpPr txBox="1"/>
          <p:nvPr>
            <p:ph type="title"/>
          </p:nvPr>
        </p:nvSpPr>
        <p:spPr>
          <a:xfrm>
            <a:off x="803525" y="1149300"/>
            <a:ext cx="6034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</p:txBody>
      </p:sp>
      <p:sp>
        <p:nvSpPr>
          <p:cNvPr id="107" name="Google Shape;107;g2d8065bb903_4_5"/>
          <p:cNvSpPr txBox="1"/>
          <p:nvPr/>
        </p:nvSpPr>
        <p:spPr>
          <a:xfrm>
            <a:off x="696000" y="1445775"/>
            <a:ext cx="7399800" cy="3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1200"/>
              <a:buFont typeface="Roboto Light"/>
              <a:buAutoNum type="arabicPeriod"/>
            </a:pPr>
            <a:r>
              <a:rPr lang="en-US" sz="1200">
                <a:solidFill>
                  <a:srgbClr val="1D1D30"/>
                </a:solidFill>
                <a:highlight>
                  <a:srgbClr val="F6FE8C"/>
                </a:highlight>
                <a:latin typeface="Roboto Light"/>
                <a:ea typeface="Roboto Light"/>
                <a:cs typeface="Roboto Light"/>
                <a:sym typeface="Roboto Light"/>
              </a:rPr>
              <a:t>No contacta/No tiene interés. </a:t>
            </a:r>
            <a:r>
              <a:rPr lang="en-US" sz="1200">
                <a:solidFill>
                  <a:srgbClr val="F6FE8C"/>
                </a:solidFill>
                <a:latin typeface="Roboto Light"/>
                <a:ea typeface="Roboto Light"/>
                <a:cs typeface="Roboto Light"/>
                <a:sym typeface="Roboto Light"/>
              </a:rPr>
              <a:t>KeepCoders que ni responden ni contactan con la Bolsa de Talento. </a:t>
            </a:r>
            <a:endParaRPr sz="1200">
              <a:solidFill>
                <a:srgbClr val="F6FE8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FE8C"/>
              </a:buClr>
              <a:buSzPts val="1200"/>
              <a:buFont typeface="Roboto Light"/>
              <a:buChar char="●"/>
            </a:pPr>
            <a:r>
              <a:rPr lang="en-US" sz="1200">
                <a:solidFill>
                  <a:srgbClr val="F6FE8C"/>
                </a:solidFill>
                <a:latin typeface="Roboto Light"/>
                <a:ea typeface="Roboto Light"/>
                <a:cs typeface="Roboto Light"/>
                <a:sym typeface="Roboto Light"/>
              </a:rPr>
              <a:t>No tenemos cómo atender  y consideramos que NO quiere ningún servicio.</a:t>
            </a:r>
            <a:endParaRPr sz="1200">
              <a:solidFill>
                <a:srgbClr val="F6FE8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D1D30"/>
              </a:solidFill>
              <a:highlight>
                <a:srgbClr val="F6FE8C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1200"/>
              <a:buFont typeface="Roboto Light"/>
              <a:buAutoNum type="arabicPeriod"/>
            </a:pPr>
            <a:r>
              <a:rPr lang="en-US" sz="1200">
                <a:solidFill>
                  <a:srgbClr val="1D1D30"/>
                </a:solidFill>
                <a:highlight>
                  <a:srgbClr val="F6FE8C"/>
                </a:highlight>
                <a:latin typeface="Roboto Light"/>
                <a:ea typeface="Roboto Light"/>
                <a:cs typeface="Roboto Light"/>
                <a:sym typeface="Roboto Light"/>
              </a:rPr>
              <a:t>Contacta, pero no búsqueda activa: </a:t>
            </a:r>
            <a:r>
              <a:rPr lang="en-US" sz="1200">
                <a:solidFill>
                  <a:srgbClr val="F6FE8C"/>
                </a:solidFill>
                <a:latin typeface="Roboto Light"/>
                <a:ea typeface="Roboto Light"/>
                <a:cs typeface="Roboto Light"/>
                <a:sym typeface="Roboto Light"/>
              </a:rPr>
              <a:t>KeepCoders que contactan con la Bolsa de Talento para atención puntual pero no están buscando empleo activamente. </a:t>
            </a:r>
            <a:endParaRPr sz="1200">
              <a:solidFill>
                <a:srgbClr val="F6FE8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6FE8C"/>
                </a:solidFill>
                <a:latin typeface="Roboto Light"/>
                <a:ea typeface="Roboto Light"/>
                <a:cs typeface="Roboto Light"/>
                <a:sym typeface="Roboto Light"/>
              </a:rPr>
              <a:t>Servicios a los que puede acceder:</a:t>
            </a:r>
            <a:endParaRPr sz="1200">
              <a:solidFill>
                <a:srgbClr val="F6FE8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FE8C"/>
              </a:buClr>
              <a:buSzPts val="1200"/>
              <a:buFont typeface="Roboto Light"/>
              <a:buChar char="●"/>
            </a:pPr>
            <a:r>
              <a:rPr lang="en-US" sz="1200">
                <a:solidFill>
                  <a:srgbClr val="F6FE8C"/>
                </a:solidFill>
                <a:latin typeface="Roboto Light"/>
                <a:ea typeface="Roboto Light"/>
                <a:cs typeface="Roboto Light"/>
                <a:sym typeface="Roboto Light"/>
              </a:rPr>
              <a:t>Revisión perfil (CV y Linkedin).</a:t>
            </a:r>
            <a:endParaRPr sz="1200">
              <a:solidFill>
                <a:srgbClr val="F6FE8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D1D30"/>
              </a:solidFill>
              <a:highlight>
                <a:srgbClr val="F6FE8C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1200"/>
              <a:buFont typeface="Roboto Light"/>
              <a:buAutoNum type="arabicPeriod"/>
            </a:pPr>
            <a:r>
              <a:rPr lang="en-US" sz="1200">
                <a:solidFill>
                  <a:srgbClr val="1D1D30"/>
                </a:solidFill>
                <a:highlight>
                  <a:srgbClr val="F6FE8C"/>
                </a:highlight>
                <a:latin typeface="Roboto Light"/>
                <a:ea typeface="Roboto Light"/>
                <a:cs typeface="Roboto Light"/>
                <a:sym typeface="Roboto Light"/>
              </a:rPr>
              <a:t>Búsqueda Activa: </a:t>
            </a:r>
            <a:r>
              <a:rPr lang="en-US" sz="1200">
                <a:solidFill>
                  <a:srgbClr val="F6FE8C"/>
                </a:solidFill>
                <a:latin typeface="Roboto Light"/>
                <a:ea typeface="Roboto Light"/>
                <a:cs typeface="Roboto Light"/>
                <a:sym typeface="Roboto Light"/>
              </a:rPr>
              <a:t>KeepCoders que están buscando empleo de manera activa. </a:t>
            </a:r>
            <a:endParaRPr sz="1200">
              <a:solidFill>
                <a:srgbClr val="F6FE8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6FE8C"/>
                </a:solidFill>
                <a:latin typeface="Roboto Light"/>
                <a:ea typeface="Roboto Light"/>
                <a:cs typeface="Roboto Light"/>
                <a:sym typeface="Roboto Light"/>
              </a:rPr>
              <a:t>Acceso a todos los servicios:</a:t>
            </a:r>
            <a:endParaRPr sz="1200">
              <a:solidFill>
                <a:srgbClr val="F6FE8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FE8C"/>
              </a:buClr>
              <a:buSzPts val="1200"/>
              <a:buFont typeface="Roboto Light"/>
              <a:buChar char="●"/>
            </a:pPr>
            <a:r>
              <a:rPr lang="en-US" sz="1200">
                <a:solidFill>
                  <a:srgbClr val="F6FE8C"/>
                </a:solidFill>
                <a:latin typeface="Roboto Light"/>
                <a:ea typeface="Roboto Light"/>
                <a:cs typeface="Roboto Light"/>
                <a:sym typeface="Roboto Light"/>
              </a:rPr>
              <a:t>Acceso a programa Hack your future (incluye CV &amp; Linkedin).</a:t>
            </a:r>
            <a:endParaRPr sz="1200">
              <a:solidFill>
                <a:srgbClr val="F6FE8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FE8C"/>
              </a:buClr>
              <a:buSzPts val="1200"/>
              <a:buFont typeface="Roboto Light"/>
              <a:buChar char="●"/>
            </a:pPr>
            <a:r>
              <a:rPr lang="en-US" sz="1200">
                <a:solidFill>
                  <a:srgbClr val="F6FE8C"/>
                </a:solidFill>
                <a:latin typeface="Roboto Light"/>
                <a:ea typeface="Roboto Light"/>
                <a:cs typeface="Roboto Light"/>
                <a:sym typeface="Roboto Light"/>
              </a:rPr>
              <a:t>Acceso a programa Mentores.</a:t>
            </a:r>
            <a:endParaRPr sz="1200">
              <a:solidFill>
                <a:srgbClr val="F6FE8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FE8C"/>
              </a:buClr>
              <a:buSzPts val="1200"/>
              <a:buFont typeface="Roboto Light"/>
              <a:buChar char="●"/>
            </a:pPr>
            <a:r>
              <a:rPr lang="en-US" sz="1200">
                <a:solidFill>
                  <a:srgbClr val="F6FE8C"/>
                </a:solidFill>
                <a:latin typeface="Roboto Light"/>
                <a:ea typeface="Roboto Light"/>
                <a:cs typeface="Roboto Light"/>
                <a:sym typeface="Roboto Light"/>
              </a:rPr>
              <a:t>Acceso a la plataforma de empleo.</a:t>
            </a:r>
            <a:endParaRPr sz="1200">
              <a:solidFill>
                <a:srgbClr val="F6FE8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FE8C"/>
              </a:buClr>
              <a:buSzPts val="1200"/>
              <a:buFont typeface="Roboto Light"/>
              <a:buChar char="●"/>
            </a:pPr>
            <a:r>
              <a:rPr lang="en-US" sz="1200">
                <a:solidFill>
                  <a:srgbClr val="F6FE8C"/>
                </a:solidFill>
                <a:latin typeface="Roboto Light"/>
                <a:ea typeface="Roboto Light"/>
                <a:cs typeface="Roboto Light"/>
                <a:sym typeface="Roboto Light"/>
              </a:rPr>
              <a:t>Acceso a eventos de Recruiting Day.</a:t>
            </a:r>
            <a:endParaRPr sz="1200">
              <a:solidFill>
                <a:srgbClr val="F6FE8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1D30"/>
              </a:solidFill>
              <a:highlight>
                <a:srgbClr val="F6FE8C"/>
              </a:highlight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1D30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d8065bb903_4_14"/>
          <p:cNvSpPr txBox="1"/>
          <p:nvPr>
            <p:ph type="title"/>
          </p:nvPr>
        </p:nvSpPr>
        <p:spPr>
          <a:xfrm>
            <a:off x="696000" y="730075"/>
            <a:ext cx="7009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720">
                <a:solidFill>
                  <a:srgbClr val="1D1D30"/>
                </a:solidFill>
                <a:highlight>
                  <a:srgbClr val="FF743B"/>
                </a:highlight>
              </a:rPr>
              <a:t>¿Qué significa estar en Búsqueda Activa?</a:t>
            </a:r>
            <a:endParaRPr sz="2720">
              <a:solidFill>
                <a:srgbClr val="1D1D30"/>
              </a:solidFill>
              <a:highlight>
                <a:srgbClr val="FF743B"/>
              </a:highlight>
            </a:endParaRPr>
          </a:p>
        </p:txBody>
      </p:sp>
      <p:pic>
        <p:nvPicPr>
          <p:cNvPr id="113" name="Google Shape;113;g2d8065bb903_4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5525" y="4439150"/>
            <a:ext cx="485775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2d8065bb903_4_14"/>
          <p:cNvSpPr txBox="1"/>
          <p:nvPr>
            <p:ph type="title"/>
          </p:nvPr>
        </p:nvSpPr>
        <p:spPr>
          <a:xfrm>
            <a:off x="803525" y="1149300"/>
            <a:ext cx="6034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20">
              <a:solidFill>
                <a:srgbClr val="1D1D30"/>
              </a:solidFill>
              <a:highlight>
                <a:srgbClr val="F6FE8C"/>
              </a:highlight>
            </a:endParaRPr>
          </a:p>
        </p:txBody>
      </p:sp>
      <p:sp>
        <p:nvSpPr>
          <p:cNvPr id="115" name="Google Shape;115;g2d8065bb903_4_14"/>
          <p:cNvSpPr txBox="1"/>
          <p:nvPr/>
        </p:nvSpPr>
        <p:spPr>
          <a:xfrm>
            <a:off x="696000" y="1445775"/>
            <a:ext cx="7399800" cy="20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D1D30"/>
              </a:solidFill>
              <a:highlight>
                <a:srgbClr val="F6FE8C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FE8C"/>
              </a:buClr>
              <a:buSzPts val="1200"/>
              <a:buFont typeface="Roboto Light"/>
              <a:buChar char="●"/>
            </a:pPr>
            <a:r>
              <a:rPr lang="en-US" sz="1200">
                <a:solidFill>
                  <a:srgbClr val="F6FE8C"/>
                </a:solidFill>
                <a:latin typeface="Roboto Light"/>
                <a:ea typeface="Roboto Light"/>
                <a:cs typeface="Roboto Light"/>
                <a:sym typeface="Roboto Light"/>
              </a:rPr>
              <a:t>Estar </a:t>
            </a:r>
            <a:r>
              <a:rPr b="1" lang="en-US" sz="1200" u="sng">
                <a:solidFill>
                  <a:srgbClr val="F6FE8C"/>
                </a:solidFill>
                <a:latin typeface="Roboto"/>
                <a:ea typeface="Roboto"/>
                <a:cs typeface="Roboto"/>
                <a:sym typeface="Roboto"/>
              </a:rPr>
              <a:t>en contacto</a:t>
            </a:r>
            <a:r>
              <a:rPr lang="en-US" sz="1200">
                <a:solidFill>
                  <a:srgbClr val="F6FE8C"/>
                </a:solidFill>
                <a:latin typeface="Roboto Light"/>
                <a:ea typeface="Roboto Light"/>
                <a:cs typeface="Roboto Light"/>
                <a:sym typeface="Roboto Light"/>
              </a:rPr>
              <a:t> con el equipo de la Bolsa de Talento.</a:t>
            </a:r>
            <a:endParaRPr sz="1200">
              <a:solidFill>
                <a:srgbClr val="F6FE8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FE8C"/>
              </a:buClr>
              <a:buSzPts val="1200"/>
              <a:buFont typeface="Roboto Light"/>
              <a:buChar char="●"/>
            </a:pPr>
            <a:r>
              <a:rPr lang="en-US" sz="1200">
                <a:solidFill>
                  <a:srgbClr val="F6FE8C"/>
                </a:solidFill>
                <a:latin typeface="Roboto Light"/>
                <a:ea typeface="Roboto Light"/>
                <a:cs typeface="Roboto Light"/>
                <a:sym typeface="Roboto Light"/>
              </a:rPr>
              <a:t>Estar dado de </a:t>
            </a:r>
            <a:r>
              <a:rPr b="1" lang="en-US" sz="1200" u="sng">
                <a:solidFill>
                  <a:srgbClr val="F6FE8C"/>
                </a:solidFill>
                <a:latin typeface="Roboto"/>
                <a:ea typeface="Roboto"/>
                <a:cs typeface="Roboto"/>
                <a:sym typeface="Roboto"/>
              </a:rPr>
              <a:t>alta en KeepCoding-Alumni.</a:t>
            </a:r>
            <a:r>
              <a:rPr lang="en-US" sz="1200">
                <a:solidFill>
                  <a:srgbClr val="F6FE8C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1200">
              <a:solidFill>
                <a:srgbClr val="F6FE8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FE8C"/>
              </a:buClr>
              <a:buSzPts val="1200"/>
              <a:buFont typeface="Roboto Light"/>
              <a:buChar char="●"/>
            </a:pPr>
            <a:r>
              <a:rPr lang="en-US" sz="1200">
                <a:solidFill>
                  <a:srgbClr val="F6FE8C"/>
                </a:solidFill>
                <a:latin typeface="Roboto Light"/>
                <a:ea typeface="Roboto Light"/>
                <a:cs typeface="Roboto Light"/>
                <a:sym typeface="Roboto Light"/>
              </a:rPr>
              <a:t>Estar dado de alta en la </a:t>
            </a:r>
            <a:r>
              <a:rPr b="1" lang="en-US" sz="1200" u="sng">
                <a:solidFill>
                  <a:srgbClr val="F6FE8C"/>
                </a:solidFill>
                <a:latin typeface="Roboto"/>
                <a:ea typeface="Roboto"/>
                <a:cs typeface="Roboto"/>
                <a:sym typeface="Roboto"/>
              </a:rPr>
              <a:t>plataforma de empleo</a:t>
            </a:r>
            <a:r>
              <a:rPr lang="en-US" sz="1200">
                <a:solidFill>
                  <a:srgbClr val="F6FE8C"/>
                </a:solidFill>
                <a:latin typeface="Roboto Light"/>
                <a:ea typeface="Roboto Light"/>
                <a:cs typeface="Roboto Light"/>
                <a:sym typeface="Roboto Light"/>
              </a:rPr>
              <a:t> de KeepCoding,.</a:t>
            </a:r>
            <a:endParaRPr sz="1200">
              <a:solidFill>
                <a:srgbClr val="F6FE8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FE8C"/>
              </a:buClr>
              <a:buSzPts val="1200"/>
              <a:buFont typeface="Roboto Light"/>
              <a:buChar char="●"/>
            </a:pPr>
            <a:r>
              <a:rPr lang="en-US" sz="1200">
                <a:solidFill>
                  <a:srgbClr val="F6FE8C"/>
                </a:solidFill>
                <a:latin typeface="Roboto Light"/>
                <a:ea typeface="Roboto Light"/>
                <a:cs typeface="Roboto Light"/>
                <a:sym typeface="Roboto Light"/>
              </a:rPr>
              <a:t>Haber hecho la </a:t>
            </a:r>
            <a:r>
              <a:rPr b="1" lang="en-US" sz="1200" u="sng">
                <a:solidFill>
                  <a:srgbClr val="F6FE8C"/>
                </a:solidFill>
                <a:latin typeface="Roboto"/>
                <a:ea typeface="Roboto"/>
                <a:cs typeface="Roboto"/>
                <a:sym typeface="Roboto"/>
              </a:rPr>
              <a:t>revisión y adaptación de tu CV y perfil en LinkedIn.</a:t>
            </a:r>
            <a:endParaRPr b="1" sz="1200" u="sng">
              <a:solidFill>
                <a:srgbClr val="F6FE8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FE8C"/>
              </a:buClr>
              <a:buSzPts val="1200"/>
              <a:buFont typeface="Roboto Light"/>
              <a:buChar char="●"/>
            </a:pPr>
            <a:r>
              <a:rPr b="1" lang="en-US" sz="1200" u="sng">
                <a:solidFill>
                  <a:srgbClr val="F6FE8C"/>
                </a:solidFill>
                <a:latin typeface="Roboto"/>
                <a:ea typeface="Roboto"/>
                <a:cs typeface="Roboto"/>
                <a:sym typeface="Roboto"/>
              </a:rPr>
              <a:t>Aplicar</a:t>
            </a:r>
            <a:r>
              <a:rPr lang="en-US" sz="1200">
                <a:solidFill>
                  <a:srgbClr val="F6FE8C"/>
                </a:solidFill>
                <a:latin typeface="Roboto Light"/>
                <a:ea typeface="Roboto Light"/>
                <a:cs typeface="Roboto Light"/>
                <a:sym typeface="Roboto Light"/>
              </a:rPr>
              <a:t> activamente a ofertas de trabajo todas las semanas.</a:t>
            </a:r>
            <a:endParaRPr sz="1200">
              <a:solidFill>
                <a:srgbClr val="F6FE8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FE8C"/>
              </a:buClr>
              <a:buSzPts val="1200"/>
              <a:buFont typeface="Roboto Light"/>
              <a:buChar char="●"/>
            </a:pPr>
            <a:r>
              <a:rPr lang="en-US" sz="1200">
                <a:solidFill>
                  <a:srgbClr val="F6FE8C"/>
                </a:solidFill>
                <a:latin typeface="Roboto Light"/>
                <a:ea typeface="Roboto Light"/>
                <a:cs typeface="Roboto Light"/>
                <a:sym typeface="Roboto Light"/>
              </a:rPr>
              <a:t>Formar parte y/o asistir a algunos de los programas y/o </a:t>
            </a:r>
            <a:r>
              <a:rPr b="1" lang="en-US" sz="1200" u="sng">
                <a:solidFill>
                  <a:srgbClr val="F6FE8C"/>
                </a:solidFill>
                <a:latin typeface="Roboto"/>
                <a:ea typeface="Roboto"/>
                <a:cs typeface="Roboto"/>
                <a:sym typeface="Roboto"/>
              </a:rPr>
              <a:t>eventos de la Bolsa de Talento</a:t>
            </a:r>
            <a:r>
              <a:rPr lang="en-US" sz="1200">
                <a:solidFill>
                  <a:srgbClr val="F6FE8C"/>
                </a:solidFill>
                <a:latin typeface="Roboto Light"/>
                <a:ea typeface="Roboto Light"/>
                <a:cs typeface="Roboto Light"/>
                <a:sym typeface="Roboto Light"/>
              </a:rPr>
              <a:t> (Mentoring, Hack your future).</a:t>
            </a:r>
            <a:endParaRPr sz="1200">
              <a:solidFill>
                <a:srgbClr val="F6FE8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1D30"/>
              </a:solidFill>
              <a:highlight>
                <a:srgbClr val="F6FE8C"/>
              </a:highlight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Elsita Fdez</dc:creator>
</cp:coreProperties>
</file>